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1" r:id="rId2"/>
    <p:sldId id="467" r:id="rId3"/>
    <p:sldId id="471" r:id="rId4"/>
    <p:sldId id="472" r:id="rId5"/>
    <p:sldId id="498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29" r:id="rId14"/>
    <p:sldId id="424" r:id="rId15"/>
    <p:sldId id="425" r:id="rId16"/>
    <p:sldId id="426" r:id="rId17"/>
    <p:sldId id="427" r:id="rId18"/>
    <p:sldId id="431" r:id="rId19"/>
    <p:sldId id="432" r:id="rId20"/>
    <p:sldId id="433" r:id="rId21"/>
    <p:sldId id="436" r:id="rId22"/>
    <p:sldId id="439" r:id="rId23"/>
    <p:sldId id="497" r:id="rId24"/>
    <p:sldId id="462" r:id="rId25"/>
    <p:sldId id="490" r:id="rId26"/>
    <p:sldId id="495" r:id="rId27"/>
    <p:sldId id="492" r:id="rId28"/>
    <p:sldId id="493" r:id="rId29"/>
    <p:sldId id="494" r:id="rId30"/>
    <p:sldId id="469" r:id="rId31"/>
    <p:sldId id="446" r:id="rId32"/>
    <p:sldId id="447" r:id="rId33"/>
    <p:sldId id="455" r:id="rId34"/>
    <p:sldId id="449" r:id="rId35"/>
    <p:sldId id="451" r:id="rId36"/>
    <p:sldId id="452" r:id="rId37"/>
    <p:sldId id="454" r:id="rId38"/>
    <p:sldId id="486" r:id="rId39"/>
    <p:sldId id="488" r:id="rId40"/>
    <p:sldId id="489" r:id="rId41"/>
    <p:sldId id="470" r:id="rId42"/>
  </p:sldIdLst>
  <p:sldSz cx="12192000" cy="6858000"/>
  <p:notesSz cx="6858000" cy="9144000"/>
  <p:custDataLst>
    <p:tags r:id="rId4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8" orient="horz" pos="799" userDrawn="1">
          <p15:clr>
            <a:srgbClr val="A4A3A4"/>
          </p15:clr>
        </p15:guide>
        <p15:guide id="9" orient="horz" pos="1117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2C3E5"/>
    <a:srgbClr val="A14D6F"/>
    <a:srgbClr val="743850"/>
    <a:srgbClr val="E0E1E3"/>
    <a:srgbClr val="0033A0"/>
    <a:srgbClr val="FFFFFF"/>
    <a:srgbClr val="667FA4"/>
    <a:srgbClr val="24388D"/>
    <a:srgbClr val="BF0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13" autoAdjust="0"/>
    <p:restoredTop sz="98458" autoAdjust="0"/>
  </p:normalViewPr>
  <p:slideViewPr>
    <p:cSldViewPr snapToGrid="0" showGuides="1">
      <p:cViewPr>
        <p:scale>
          <a:sx n="110" d="100"/>
          <a:sy n="110" d="100"/>
        </p:scale>
        <p:origin x="-308" y="-156"/>
      </p:cViewPr>
      <p:guideLst>
        <p:guide orient="horz" pos="799"/>
        <p:guide orient="horz" pos="1117"/>
        <p:guide orient="horz" pos="3793"/>
        <p:guide pos="370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40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0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E48207B-10BA-4651-A008-7F6E82CA57B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b="1" cap="all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217837-B8AA-4624-A7BC-5290FA292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4D787-700C-4B3A-9CE4-1FC92B1D36F8}" type="datetimeFigureOut">
              <a:rPr lang="en-GB" sz="800" smtClean="0"/>
              <a:t>29/04/2020</a:t>
            </a:fld>
            <a:endParaRPr lang="en-GB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FFFFEE-4441-47B5-88C8-6FCA37B1BF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DE31CC-D9D7-403D-A47C-E2F828544E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BC10-B19A-4514-862E-33BA46CBA6AB}" type="slidenum">
              <a:rPr lang="en-GB" sz="800" smtClean="0"/>
              <a:t>‹#›</a:t>
            </a:fld>
            <a:endParaRPr lang="en-GB" sz="8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955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 b="1" cap="all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161E9D8E-F1EA-4E43-A1BF-25421F3C079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8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824C8A9-0AC1-45FB-B45F-324976151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7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1950" indent="-18415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50" indent="-17780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7550" indent="-17780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895350" indent="-17780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079500" indent="-18415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257300" indent="-17780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435100" indent="-177800" algn="l" defTabSz="914400" rtl="0" eaLnBrk="1" latinLnBrk="0" hangingPunct="1">
      <a:spcAft>
        <a:spcPts val="600"/>
      </a:spcAft>
      <a:buClr>
        <a:schemeClr val="tx2"/>
      </a:buClr>
      <a:buFont typeface="Verdana" panose="020B060403050404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7242">
              <a:defRPr/>
            </a:pPr>
            <a:fld id="{E824C8A9-0AC1-45FB-B45F-324976151CA2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887242"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241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4C8A9-0AC1-45FB-B45F-324976151C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8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Лечение пациентов на диализе</a:t>
            </a:r>
          </a:p>
          <a:p>
            <a:r>
              <a:rPr lang="ru-RU" dirty="0" smtClean="0"/>
              <a:t>Инфекция </a:t>
            </a:r>
            <a:r>
              <a:rPr lang="en-US" dirty="0" smtClean="0"/>
              <a:t>COVID-</a:t>
            </a:r>
            <a:r>
              <a:rPr lang="ru-RU" dirty="0" smtClean="0"/>
              <a:t>19 является</a:t>
            </a:r>
            <a:r>
              <a:rPr lang="ru-RU" baseline="0" dirty="0" smtClean="0"/>
              <a:t> серьезным вызовом для пациентов на диализе, особенно для тех кто получает диализ в центре. Пациенты с уремией особенно уязвимы к инфекциям и могут демонстрировать широкий спектр как клинических симптомов так и </a:t>
            </a:r>
            <a:r>
              <a:rPr lang="ru-RU" baseline="0" dirty="0" err="1" smtClean="0"/>
              <a:t>инфекционности</a:t>
            </a:r>
            <a:r>
              <a:rPr lang="ru-RU" baseline="0" dirty="0" smtClean="0"/>
              <a:t>. Проведение гемодиализа в центре значительно повышает риск передачи инфекции как медицинскому персоналу и всем сотрудникам центра диализа, так и членам семьи пациента и другим людям. </a:t>
            </a:r>
          </a:p>
          <a:p>
            <a:r>
              <a:rPr lang="ru-RU" baseline="0" dirty="0" smtClean="0"/>
              <a:t>Китайское </a:t>
            </a:r>
            <a:r>
              <a:rPr lang="ru-RU" baseline="0" dirty="0" err="1" smtClean="0"/>
              <a:t>Нефрологическое</a:t>
            </a:r>
            <a:r>
              <a:rPr lang="ru-RU" baseline="0" dirty="0" smtClean="0"/>
              <a:t> Общество и Тайваньское </a:t>
            </a:r>
            <a:r>
              <a:rPr lang="ru-RU" baseline="0" dirty="0" err="1" smtClean="0"/>
              <a:t>Нефрологическое</a:t>
            </a:r>
            <a:r>
              <a:rPr lang="ru-RU" baseline="0" dirty="0" smtClean="0"/>
              <a:t> Общество разработали недавно руководство для диализных отделений во время вспышки </a:t>
            </a:r>
            <a:r>
              <a:rPr lang="en-US" baseline="0" dirty="0" smtClean="0"/>
              <a:t>COVID-19</a:t>
            </a:r>
            <a:r>
              <a:rPr lang="ru-RU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4C8A9-0AC1-45FB-B45F-324976151CA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Резюме этих рекомендаций приведены ниже.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Рабочая группа, состоящая из диализных врачей, медицинского персонала и технических специалистов должна пройти обучение для обновления клинических знаний об эпидемии  </a:t>
            </a:r>
            <a:r>
              <a:rPr lang="en-US" dirty="0" smtClean="0"/>
              <a:t>COVID-</a:t>
            </a:r>
            <a:r>
              <a:rPr lang="ru-RU" dirty="0" smtClean="0"/>
              <a:t>19, для</a:t>
            </a:r>
            <a:r>
              <a:rPr lang="ru-RU" baseline="0" dirty="0" smtClean="0"/>
              <a:t> осве</a:t>
            </a:r>
            <a:r>
              <a:rPr lang="ru-RU" dirty="0" smtClean="0"/>
              <a:t>домления об опасности заражения,  о профилактических противоэпидемических мерах и рекомендациях  правительства, академических сообществ и руководства больницы. Должен</a:t>
            </a:r>
            <a:r>
              <a:rPr lang="ru-RU" baseline="0" dirty="0" smtClean="0"/>
              <a:t> быть создан или уточнен с</a:t>
            </a:r>
            <a:r>
              <a:rPr lang="ru-RU" dirty="0" smtClean="0"/>
              <a:t>писок персонала который</a:t>
            </a:r>
            <a:r>
              <a:rPr lang="ru-RU" baseline="0" dirty="0" smtClean="0"/>
              <a:t> должен </a:t>
            </a:r>
            <a:r>
              <a:rPr lang="ru-RU" dirty="0" smtClean="0"/>
              <a:t>храниться в центре диализа.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Информация о путешествиях, занятиях, контактах и группах в которых участвуют сотрудники (TOCC) истории медицинского персонала, пациентов, членов</a:t>
            </a:r>
            <a:r>
              <a:rPr lang="ru-RU" baseline="0" dirty="0" smtClean="0"/>
              <a:t> их</a:t>
            </a:r>
            <a:r>
              <a:rPr lang="ru-RU" dirty="0" smtClean="0"/>
              <a:t> семей, работников того же учреждения и коллег по работе должны быть собраны и обновляться регулярно.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Последние рекомендации по уходу и информация об эпидемии должна обновляться и доставляться всему медицинскому персоналу по мере необходимости. Тренировки и обучающие занятия могут проводится индивидуально или онлайн.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4C8A9-0AC1-45FB-B45F-324976151CA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Групповые мероприятия, в том числе групповые обходы, групповые осмотры и исследования, тематические дискуссии, должны быть сведены к минимуму.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Рекомендуется, чтобы сотрудники ели в разное время, чтобы избежать контактов при приеме пищи. Очки, маски и головные уборы следует снимать перед едой, а руки мыть проточной водой. Разговоры во время еды должен быть минимизированы, чтобы препятствовать воздушно-капельному пути передачи инфекции.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Сотрудники должны самостоятельно контролировать свои симптомы и должны сообщить руководителю группы, если у них или членов их семьи развились симптом(ы), наводящие на мысль о COVID-19 инфекции.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4C8A9-0AC1-45FB-B45F-324976151C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Все пациенты с лихорадкой должны быть проверены на наличие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и должны получать диализ в последнюю смену дня до тех пор пока заражение не будет исключено.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Пройдите маршрут пациента</a:t>
            </a:r>
            <a:r>
              <a:rPr lang="ru-RU" baseline="0" dirty="0" smtClean="0"/>
              <a:t> от</a:t>
            </a:r>
            <a:r>
              <a:rPr lang="ru-RU" dirty="0" smtClean="0"/>
              <a:t> входа в больницу и блок диализа: точки посадки  и высадки не должны совпадать с таковыми для обычных диализных пациентов. Одновременного входа и выхода с другими пациентами следует избегать. Маршрут, режим, и время транспортировки диализного персонала должны</a:t>
            </a:r>
            <a:r>
              <a:rPr lang="ru-RU" baseline="0" dirty="0" smtClean="0"/>
              <a:t> </a:t>
            </a:r>
            <a:r>
              <a:rPr lang="ru-RU" dirty="0" smtClean="0"/>
              <a:t> быть продуманы, отлажены и фиксированы.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4C8A9-0AC1-45FB-B45F-324976151CA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7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Оперативные стратегии для членов семьи и опекунов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Все члены семьи, живущие с диализными пациентами должны соблюдать все меры предосторожности и правила, данные пациентам для предотвращения передачи COVID-19 от человека к человеку  в семье, которые включают измерение температуры тела, соблюдение всех правил личной гигиены, мытье рук и оперативное сообщение о потенциально больных людях.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Пациенты на диализе, у которых есть семья член или лицо, находящийся</a:t>
            </a:r>
            <a:r>
              <a:rPr lang="ru-RU" baseline="0" dirty="0" smtClean="0"/>
              <a:t> в </a:t>
            </a:r>
            <a:r>
              <a:rPr lang="ru-RU" dirty="0" smtClean="0"/>
              <a:t>карантине может получать лечение диализом как обычно в течение 14 дней.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После того, как член семьи или опекун пациента на диализе получит</a:t>
            </a:r>
            <a:r>
              <a:rPr lang="ru-RU" baseline="0" dirty="0" smtClean="0"/>
              <a:t> статус</a:t>
            </a:r>
            <a:r>
              <a:rPr lang="ru-RU" dirty="0" smtClean="0"/>
              <a:t> подтвержденного случая</a:t>
            </a:r>
            <a:r>
              <a:rPr lang="ru-RU" baseline="0" dirty="0" smtClean="0"/>
              <a:t> инфекции</a:t>
            </a:r>
            <a:r>
              <a:rPr lang="ru-RU" dirty="0" smtClean="0"/>
              <a:t>, данные пациента должны быть обновлены и обработаны в соответствии с </a:t>
            </a:r>
            <a:r>
              <a:rPr lang="ru-RU" dirty="0" err="1" smtClean="0"/>
              <a:t>с</a:t>
            </a:r>
            <a:r>
              <a:rPr lang="ru-RU" dirty="0" smtClean="0"/>
              <a:t> вышеупомянутыми условиями.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Таким образом, COVID-19, болезнь, вызванная новым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является основной угрозой</a:t>
            </a:r>
            <a:r>
              <a:rPr lang="ru-RU" baseline="0" dirty="0" smtClean="0"/>
              <a:t> для </a:t>
            </a:r>
            <a:r>
              <a:rPr lang="ru-RU" dirty="0" smtClean="0"/>
              <a:t>человека с возможностью превратиться в пандемию. Похоже, поражение почек часто возникает при этой инфекции, и ОПП является независимым предиктором смертности. Влияние этой инфекции на людей с хронической болезнью почек не была изучена, и лечение пациентов на диализе, которые были подозревался в контакте с COVID-19 следует проводить в соответствии со строгими протоколами </a:t>
            </a:r>
            <a:r>
              <a:rPr lang="ru-RU" dirty="0" err="1" smtClean="0"/>
              <a:t>минимизирующими</a:t>
            </a:r>
            <a:r>
              <a:rPr lang="ru-RU" dirty="0" smtClean="0"/>
              <a:t> риск для других пациентов и медицинского</a:t>
            </a:r>
            <a:r>
              <a:rPr lang="ru-RU" baseline="0" dirty="0" smtClean="0"/>
              <a:t> персонала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4C8A9-0AC1-45FB-B45F-324976151CA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2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.emf"/><Relationship Id="rId2" Type="http://schemas.openxmlformats.org/officeDocument/2006/relationships/tags" Target="../tags/tag5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BE91EA7B-0EBC-4634-9188-783FB75F5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-12418" y="1076220"/>
            <a:ext cx="11905200" cy="5450400"/>
          </a:xfrm>
        </p:spPr>
        <p:txBody>
          <a:bodyPr lIns="0" tIns="72000" rIns="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CFD4E85E-F563-4178-9CD5-47932E247C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31253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9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="" xmlns:a16="http://schemas.microsoft.com/office/drawing/2014/main" id="{CFD4E85E-F563-4178-9CD5-47932E247C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D69A6A3C-CE77-4E08-A08C-E9383FF66036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="" xmlns:a16="http://schemas.microsoft.com/office/drawing/2014/main" id="{92EEFF80-3BB2-43FD-9BD7-8D630A5480C3}"/>
              </a:ext>
            </a:extLst>
          </p:cNvPr>
          <p:cNvGrpSpPr/>
          <p:nvPr userDrawn="1"/>
        </p:nvGrpSpPr>
        <p:grpSpPr bwMode="gray">
          <a:xfrm>
            <a:off x="277530" y="326519"/>
            <a:ext cx="2196872" cy="482701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E3F7D55D-50D1-4B15-AD6D-C076AE03DF6E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9875335-B866-4623-8B01-464C9A3116E1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3D876127-98F7-47AF-B9C5-D260F2BF504C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6CBE5537-0B47-4CAE-97A3-6ACB407B6BB1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6CD1188C-E8A5-4819-B170-4B177942DE96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61668D63-3FA1-4AF2-B213-ECC9C4B3A268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F2192334-94B8-4F22-AA44-4B0C12B3D587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D2668A00-CD5E-4280-A597-AE153B500BE9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="" xmlns:a16="http://schemas.microsoft.com/office/drawing/2014/main" id="{B0577C68-2DEE-4BF6-B51A-99791D2DEEC5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="" xmlns:a16="http://schemas.microsoft.com/office/drawing/2014/main" id="{7A5D6033-4D15-4E0E-8499-99E8AD9EE724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84613A76-D400-4CF2-883D-EEE811AC8578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7E8FB464-89D3-47A1-B69A-AA224977CA30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E69364B3-1540-4AB0-ADD5-A6246E912EF0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A4468E86-F1C3-4055-A3E7-54E25705682B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138606D8-34EB-4860-AB70-2E40D4D97650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21FCB26C-15E9-4F46-9632-0ABD902B93F9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="" xmlns:a16="http://schemas.microsoft.com/office/drawing/2014/main" id="{1E61FB9A-B4BA-4B75-9571-C1A731785F99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="" xmlns:a16="http://schemas.microsoft.com/office/drawing/2014/main" id="{10C4A459-EF21-4E8F-B186-9514400A727C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="" xmlns:a16="http://schemas.microsoft.com/office/drawing/2014/main" id="{99B8B4C0-887D-42C2-A4EB-E52736671068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="" xmlns:a16="http://schemas.microsoft.com/office/drawing/2014/main" id="{02CF5730-BDC1-4484-9731-4961527F6197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="" xmlns:a16="http://schemas.microsoft.com/office/drawing/2014/main" id="{69929E60-A8ED-43A3-AB32-F6FD21CFAEA8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="" xmlns:a16="http://schemas.microsoft.com/office/drawing/2014/main" id="{39EF7B90-99D5-4901-A522-12D9C8521EDD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="" xmlns:a16="http://schemas.microsoft.com/office/drawing/2014/main" id="{5DBE0115-8041-434A-8507-D8A4415CA19E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3CA9EBD-6F8D-4A26-B970-8BBF1C5D532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104428" y="6813862"/>
            <a:ext cx="36000" cy="36000"/>
          </a:xfrm>
        </p:spPr>
        <p:txBody>
          <a:bodyPr wrap="none"/>
          <a:lstStyle>
            <a:lvl1pPr algn="l">
              <a:defRPr sz="500">
                <a:noFill/>
              </a:defRPr>
            </a:lvl1pPr>
            <a:lvl2pPr marL="0" indent="0">
              <a:tabLst/>
              <a:defRPr sz="500">
                <a:noFill/>
              </a:defRPr>
            </a:lvl2pPr>
            <a:lvl3pPr marL="0" indent="0">
              <a:defRPr sz="500">
                <a:noFill/>
              </a:defRPr>
            </a:lvl3pPr>
            <a:lvl4pPr marL="0" indent="0">
              <a:defRPr sz="500">
                <a:noFill/>
              </a:defRPr>
            </a:lvl4pPr>
            <a:lvl5pPr marL="0" indent="0">
              <a:defRPr sz="500">
                <a:noFill/>
              </a:defRPr>
            </a:lvl5pPr>
            <a:lvl6pPr marL="0" indent="0">
              <a:defRPr sz="500">
                <a:noFill/>
              </a:defRPr>
            </a:lvl6pPr>
            <a:lvl7pPr marL="0" indent="0">
              <a:defRPr sz="500">
                <a:noFill/>
              </a:defRPr>
            </a:lvl7pPr>
            <a:lvl8pPr marL="0" indent="0">
              <a:defRPr sz="500">
                <a:noFill/>
              </a:defRPr>
            </a:lvl8pPr>
            <a:lvl9pPr marL="0" indent="0">
              <a:defRPr sz="500">
                <a:noFill/>
              </a:defRPr>
            </a:lvl9pPr>
          </a:lstStyle>
          <a:p>
            <a:fld id="{A8E26DD9-1FCE-4F1D-BAF3-3C7AFF4FE604}" type="datetime1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2CB4CCE-38B3-4B3B-A24A-3276238102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9174" y="6813862"/>
            <a:ext cx="36000" cy="36000"/>
          </a:xfrm>
        </p:spPr>
        <p:txBody>
          <a:bodyPr wrap="none"/>
          <a:lstStyle>
            <a:lvl1pPr algn="l">
              <a:defRPr sz="500">
                <a:noFill/>
              </a:defRPr>
            </a:lvl1pPr>
            <a:lvl2pPr marL="0" indent="0">
              <a:defRPr sz="500">
                <a:noFill/>
              </a:defRPr>
            </a:lvl2pPr>
            <a:lvl3pPr marL="0" indent="0">
              <a:defRPr sz="500">
                <a:noFill/>
              </a:defRPr>
            </a:lvl3pPr>
            <a:lvl4pPr marL="0" indent="0">
              <a:defRPr sz="500">
                <a:noFill/>
              </a:defRPr>
            </a:lvl4pPr>
            <a:lvl5pPr marL="0" indent="0">
              <a:defRPr sz="500">
                <a:noFill/>
              </a:defRPr>
            </a:lvl5pPr>
            <a:lvl6pPr marL="0" indent="0">
              <a:defRPr sz="500">
                <a:noFill/>
              </a:defRPr>
            </a:lvl6pPr>
            <a:lvl7pPr marL="0" indent="0">
              <a:defRPr sz="500">
                <a:noFill/>
              </a:defRPr>
            </a:lvl7pPr>
            <a:lvl8pPr marL="0" indent="0">
              <a:defRPr sz="500">
                <a:noFill/>
              </a:defRPr>
            </a:lvl8pPr>
            <a:lvl9pPr marL="0" indent="0">
              <a:defRPr sz="500">
                <a:noFill/>
              </a:defRPr>
            </a:lvl9pPr>
          </a:lstStyle>
          <a:p>
            <a:fld id="{2CB2E8EB-2C5B-4D97-B458-C472B19B055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0" name="Fußzeilenplatzhalter 39">
            <a:extLst>
              <a:ext uri="{FF2B5EF4-FFF2-40B4-BE49-F238E27FC236}">
                <a16:creationId xmlns="" xmlns:a16="http://schemas.microsoft.com/office/drawing/2014/main" id="{3DACECFC-6869-481B-BC4F-C6B9129378EE}"/>
              </a:ext>
            </a:extLst>
          </p:cNvPr>
          <p:cNvSpPr>
            <a:spLocks noGrp="1"/>
          </p:cNvSpPr>
          <p:nvPr userDrawn="1">
            <p:ph type="ftr" sz="quarter" idx="13"/>
          </p:nvPr>
        </p:nvSpPr>
        <p:spPr bwMode="gray">
          <a:xfrm>
            <a:off x="56801" y="6813862"/>
            <a:ext cx="36000" cy="36000"/>
          </a:xfrm>
        </p:spPr>
        <p:txBody>
          <a:bodyPr wrap="none"/>
          <a:lstStyle>
            <a:lvl1pPr algn="l">
              <a:defRPr sz="500">
                <a:noFill/>
              </a:defRPr>
            </a:lvl1pPr>
            <a:lvl2pPr marL="0" indent="0" algn="l">
              <a:defRPr sz="500">
                <a:noFill/>
              </a:defRPr>
            </a:lvl2pPr>
            <a:lvl3pPr algn="l">
              <a:defRPr sz="500">
                <a:noFill/>
              </a:defRPr>
            </a:lvl3pPr>
            <a:lvl4pPr algn="l">
              <a:defRPr sz="500">
                <a:noFill/>
              </a:defRPr>
            </a:lvl4pPr>
            <a:lvl5pPr algn="l">
              <a:defRPr sz="500">
                <a:noFill/>
              </a:defRPr>
            </a:lvl5pPr>
            <a:lvl6pPr algn="l">
              <a:defRPr sz="500">
                <a:noFill/>
              </a:defRPr>
            </a:lvl6pPr>
            <a:lvl7pPr algn="l">
              <a:defRPr sz="500">
                <a:noFill/>
              </a:defRPr>
            </a:lvl7pPr>
            <a:lvl8pPr algn="l">
              <a:defRPr sz="500">
                <a:noFill/>
              </a:defRPr>
            </a:lvl8pPr>
            <a:lvl9pPr algn="l">
              <a:defRPr sz="500">
                <a:noFill/>
              </a:defRPr>
            </a:lvl9pPr>
          </a:lstStyle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 dirty="0"/>
          </a:p>
        </p:txBody>
      </p:sp>
      <p:sp>
        <p:nvSpPr>
          <p:cNvPr id="37" name="TextBox 1">
            <a:extLst>
              <a:ext uri="{FF2B5EF4-FFF2-40B4-BE49-F238E27FC236}">
                <a16:creationId xmlns="" xmlns:a16="http://schemas.microsoft.com/office/drawing/2014/main" id="{30D196D0-74F8-434E-9BA2-80397634779A}"/>
              </a:ext>
            </a:extLst>
          </p:cNvPr>
          <p:cNvSpPr txBox="1"/>
          <p:nvPr userDrawn="1"/>
        </p:nvSpPr>
        <p:spPr bwMode="gray">
          <a:xfrm>
            <a:off x="11099800" y="6580158"/>
            <a:ext cx="792163" cy="200055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marL="0" marR="0" lvl="0" indent="-3657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noProof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Copyright</a:t>
            </a:r>
            <a:endParaRPr lang="en-US" sz="700" b="1" noProof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="" xmlns:a16="http://schemas.microsoft.com/office/drawing/2014/main" id="{21EEDAC8-D9F5-463C-9D57-4BFA63AC97FF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0" y="1071563"/>
            <a:ext cx="5733131" cy="5461200"/>
          </a:xfrm>
          <a:blipFill>
            <a:blip r:embed="rId8"/>
            <a:stretch>
              <a:fillRect/>
            </a:stretch>
          </a:blipFill>
        </p:spPr>
        <p:txBody>
          <a:bodyPr lIns="756000" tIns="162000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="" xmlns:a16="http://schemas.microsoft.com/office/drawing/2014/main" id="{2EF2FB8C-D2E2-4034-BF01-E5C58FCD5E2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5749" y="1070369"/>
            <a:ext cx="11617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="" xmlns:a16="http://schemas.microsoft.com/office/drawing/2014/main" id="{A4BC7D16-6FF2-4D53-9FEA-EB5227D184C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96726" y="1065607"/>
            <a:ext cx="0" cy="5468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="" xmlns:a16="http://schemas.microsoft.com/office/drawing/2014/main" id="{7EE8B47B-F497-4C27-BBAA-ECAEBAF3CA2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5748" y="6529388"/>
            <a:ext cx="11617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itle 2">
            <a:extLst>
              <a:ext uri="{FF2B5EF4-FFF2-40B4-BE49-F238E27FC236}">
                <a16:creationId xmlns="" xmlns:a16="http://schemas.microsoft.com/office/drawing/2014/main" id="{D4FB624B-F770-486D-9249-4465DEA482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764030" y="4257675"/>
            <a:ext cx="4893831" cy="792163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 cap="none" baseline="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280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E0DA2FDE-7B81-44CF-B3AF-D0E554D01E13}"/>
              </a:ext>
            </a:extLst>
          </p:cNvPr>
          <p:cNvSpPr/>
          <p:nvPr userDrawn="1"/>
        </p:nvSpPr>
        <p:spPr bwMode="gray">
          <a:xfrm>
            <a:off x="6238875" y="1268413"/>
            <a:ext cx="536574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2DF00A1E-7086-4359-B799-8B1C6DDE0AB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533039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F5B94FE7-C0EB-419D-BB1F-001E625485B4}"/>
              </a:ext>
            </a:extLst>
          </p:cNvPr>
          <p:cNvSpPr/>
          <p:nvPr userDrawn="1"/>
        </p:nvSpPr>
        <p:spPr bwMode="gray">
          <a:xfrm>
            <a:off x="587375" y="1268413"/>
            <a:ext cx="5363425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84B42A7-E98C-43B9-BBDF-B7AAFF4818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43559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8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0A1FD7E6-6241-49B3-AC25-A68AF51DA15D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3B0C0D0-8449-400E-BD85-F421255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6176D93-15A7-4621-9161-70DD13E9F70F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4CE0ECD-5F8E-48E1-BC19-B818383B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8E7CED3-DE86-4867-90E9-D86F12EC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E47E4A0-FBAA-42BA-B464-1F5DF6D812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BB2BA0C4-7AB0-4483-B1D8-9C6C9A790B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1012783" y="1773239"/>
            <a:ext cx="4940342" cy="42481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C3F763F-59D4-414C-9DED-B45F031C27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653369" y="1773239"/>
            <a:ext cx="4950000" cy="42481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82799730-C4C6-4362-9990-33C6A71A0146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1012784" y="1384438"/>
            <a:ext cx="4938013" cy="201474"/>
          </a:xfrm>
          <a:noFill/>
        </p:spPr>
        <p:txBody>
          <a:bodyPr lIns="0" anchor="ctr"/>
          <a:lstStyle>
            <a:lvl1pPr marL="0" indent="0" algn="l">
              <a:spcAft>
                <a:spcPts val="60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 algn="l"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 algn="l"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 algn="l"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 algn="l"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 algn="l"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 algn="l"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 algn="l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223EBF8A-D3BA-45CA-A133-369D09D0AB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653368" y="1384438"/>
            <a:ext cx="4951255" cy="201473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="" xmlns:a16="http://schemas.microsoft.com/office/drawing/2014/main" id="{32FCDCD2-7E71-487C-AE72-37F62FA34D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="" xmlns:a16="http://schemas.microsoft.com/office/drawing/2014/main" id="{FEBB1C22-9404-4597-A9AD-99B8E91ACC1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1764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2594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750" userDrawn="1">
          <p15:clr>
            <a:srgbClr val="FBAE40"/>
          </p15:clr>
        </p15:guide>
        <p15:guide id="3" pos="393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A459ED25-225E-4043-A420-ACE37F8E8AC9}"/>
              </a:ext>
            </a:extLst>
          </p:cNvPr>
          <p:cNvSpPr/>
          <p:nvPr userDrawn="1"/>
        </p:nvSpPr>
        <p:spPr bwMode="gray">
          <a:xfrm>
            <a:off x="6238875" y="1268413"/>
            <a:ext cx="536574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28" name="Rechteck 27">
            <a:extLst>
              <a:ext uri="{FF2B5EF4-FFF2-40B4-BE49-F238E27FC236}">
                <a16:creationId xmlns="" xmlns:a16="http://schemas.microsoft.com/office/drawing/2014/main" id="{74CC0A53-2089-4845-9086-07772E55A61B}"/>
              </a:ext>
            </a:extLst>
          </p:cNvPr>
          <p:cNvSpPr/>
          <p:nvPr userDrawn="1"/>
        </p:nvSpPr>
        <p:spPr bwMode="gray">
          <a:xfrm>
            <a:off x="587375" y="1268413"/>
            <a:ext cx="5363425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B4F39E40-A3D5-493E-BA2D-A3D865C3B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0363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B1DB63F8-A226-45FE-97BA-631F2F1E8A5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="" xmlns:a16="http://schemas.microsoft.com/office/drawing/2014/main" id="{508362C9-6133-4A94-8A06-14D8DD335C0D}"/>
              </a:ext>
            </a:extLst>
          </p:cNvPr>
          <p:cNvSpPr/>
          <p:nvPr userDrawn="1"/>
        </p:nvSpPr>
        <p:spPr bwMode="gray">
          <a:xfrm>
            <a:off x="6238875" y="3856439"/>
            <a:ext cx="536574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cxnSp>
        <p:nvCxnSpPr>
          <p:cNvPr id="42" name="Gerader Verbinder 41">
            <a:extLst>
              <a:ext uri="{FF2B5EF4-FFF2-40B4-BE49-F238E27FC236}">
                <a16:creationId xmlns="" xmlns:a16="http://schemas.microsoft.com/office/drawing/2014/main" id="{B9C2A7B3-CEA1-44F1-AE2B-AFE20BD2D80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533039" y="3856439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="" xmlns:a16="http://schemas.microsoft.com/office/drawing/2014/main" id="{18663C98-3027-4520-B947-C32C6641117F}"/>
              </a:ext>
            </a:extLst>
          </p:cNvPr>
          <p:cNvSpPr/>
          <p:nvPr userDrawn="1"/>
        </p:nvSpPr>
        <p:spPr bwMode="gray">
          <a:xfrm>
            <a:off x="598338" y="3859213"/>
            <a:ext cx="535320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cxnSp>
        <p:nvCxnSpPr>
          <p:cNvPr id="36" name="Gerader Verbinder 35">
            <a:extLst>
              <a:ext uri="{FF2B5EF4-FFF2-40B4-BE49-F238E27FC236}">
                <a16:creationId xmlns="" xmlns:a16="http://schemas.microsoft.com/office/drawing/2014/main" id="{7E944DCF-31D5-4314-A4E2-62F085EAD32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2502" y="38592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="" xmlns:a16="http://schemas.microsoft.com/office/drawing/2014/main" id="{6A9A1B12-F7DF-40FC-9CC1-B5428FFA8BF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533039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="" xmlns:a16="http://schemas.microsoft.com/office/drawing/2014/main" id="{3F91B7EF-8850-4176-A83A-AD087C0C0F5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1764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3B0C0D0-8449-400E-BD85-F421255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8F02E58-AB55-420D-9293-7C548C580D7D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4CE0ECD-5F8E-48E1-BC19-B818383B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8E7CED3-DE86-4867-90E9-D86F12EC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C4CE21AA-DB16-48A3-8ED1-B5644108599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0BC70AC1-2DF6-4C31-84F6-A5C147376673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1013859" y="1384437"/>
            <a:ext cx="4939200" cy="201475"/>
          </a:xfrm>
          <a:noFill/>
        </p:spPr>
        <p:txBody>
          <a:bodyPr lIns="0" anchor="ctr"/>
          <a:lstStyle>
            <a:lvl1pPr marL="0" indent="0" algn="l">
              <a:spcAft>
                <a:spcPts val="60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 algn="l"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 algn="l"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 algn="l"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 algn="l"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 algn="l"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 algn="l"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 algn="l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="" xmlns:a16="http://schemas.microsoft.com/office/drawing/2014/main" id="{EF461AF6-9BB2-41B6-A2AE-7A2107B83A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652800" y="1384438"/>
            <a:ext cx="4950000" cy="201474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82A1DD42-43A0-40F5-9FB1-EB13604456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1014597" y="3978145"/>
            <a:ext cx="49392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="" xmlns:a16="http://schemas.microsoft.com/office/drawing/2014/main" id="{F68B9756-7454-4451-B311-9E7C8AC353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652800" y="3978145"/>
            <a:ext cx="495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="" xmlns:a16="http://schemas.microsoft.com/office/drawing/2014/main" id="{7B5868B1-EEED-4B43-895B-624EDDE66A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1013859" y="1773239"/>
            <a:ext cx="4939200" cy="165576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="" xmlns:a16="http://schemas.microsoft.com/office/drawing/2014/main" id="{6EEDF8D1-D435-4D01-909A-75E07E82C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652800" y="1773239"/>
            <a:ext cx="4950000" cy="165576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="" xmlns:a16="http://schemas.microsoft.com/office/drawing/2014/main" id="{FC219F49-EEC2-48C5-8F1C-972489F5FC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1013859" y="4365627"/>
            <a:ext cx="4939200" cy="165576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="" xmlns:a16="http://schemas.microsoft.com/office/drawing/2014/main" id="{E7FCD9B1-4108-4F01-9153-205F6B4EBE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6652800" y="4365627"/>
            <a:ext cx="4950000" cy="165576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915BFA5C-7EC8-46A6-A1C0-46817C9F52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336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34866180-971B-424C-9D47-2983C1C91B2E}"/>
              </a:ext>
            </a:extLst>
          </p:cNvPr>
          <p:cNvSpPr/>
          <p:nvPr userDrawn="1"/>
        </p:nvSpPr>
        <p:spPr bwMode="gray">
          <a:xfrm>
            <a:off x="587376" y="1268413"/>
            <a:ext cx="347345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3489F47D-6836-4876-B1D5-B8DD695E4B2A}"/>
              </a:ext>
            </a:extLst>
          </p:cNvPr>
          <p:cNvSpPr/>
          <p:nvPr userDrawn="1"/>
        </p:nvSpPr>
        <p:spPr bwMode="gray">
          <a:xfrm>
            <a:off x="8128000" y="1268413"/>
            <a:ext cx="347514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cxnSp>
        <p:nvCxnSpPr>
          <p:cNvPr id="26" name="Gerader Verbinder 25">
            <a:extLst>
              <a:ext uri="{FF2B5EF4-FFF2-40B4-BE49-F238E27FC236}">
                <a16:creationId xmlns="" xmlns:a16="http://schemas.microsoft.com/office/drawing/2014/main" id="{2C5FDEB5-86B3-45A3-9DF4-E3E97A371C6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426903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3801879F-BD0C-4B54-ACF7-1B6E8F7C07F9}"/>
              </a:ext>
            </a:extLst>
          </p:cNvPr>
          <p:cNvSpPr/>
          <p:nvPr userDrawn="1"/>
        </p:nvSpPr>
        <p:spPr bwMode="gray">
          <a:xfrm>
            <a:off x="4351338" y="1268413"/>
            <a:ext cx="3476625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cxnSp>
        <p:nvCxnSpPr>
          <p:cNvPr id="23" name="Gerader Verbinder 22">
            <a:extLst>
              <a:ext uri="{FF2B5EF4-FFF2-40B4-BE49-F238E27FC236}">
                <a16:creationId xmlns="" xmlns:a16="http://schemas.microsoft.com/office/drawing/2014/main" id="{FA7BF418-36BA-4906-9A34-733AF02167B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651726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="" xmlns:a16="http://schemas.microsoft.com/office/drawing/2014/main" id="{1EB9134F-EF3B-4FB2-9819-7AD879A3C32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1979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786E3FE3-FADB-4310-B4CA-04B6A105BF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9626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B80E1A81-3576-4F28-87BC-B314A8ECD51E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0" name="Text Placeholder 19">
            <a:extLst>
              <a:ext uri="{FF2B5EF4-FFF2-40B4-BE49-F238E27FC236}">
                <a16:creationId xmlns="" xmlns:a16="http://schemas.microsoft.com/office/drawing/2014/main" id="{C98037BA-C42B-4909-9B61-C9BC9A052E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767942" y="1773239"/>
            <a:ext cx="3060000" cy="424814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3B0C0D0-8449-400E-BD85-F421255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B3AB694-C496-4574-9009-DBDFFD0972FC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4CE0ECD-5F8E-48E1-BC19-B818383B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8E7CED3-DE86-4867-90E9-D86F12EC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39108F6-D5E1-4A7D-A33A-1BFA5318413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8E31026D-68A2-4E81-9FF9-D2073325D8EC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1012151" y="1268413"/>
            <a:ext cx="3040632" cy="432000"/>
          </a:xfrm>
          <a:noFill/>
        </p:spPr>
        <p:txBody>
          <a:bodyPr lIns="0" anchor="ctr"/>
          <a:lstStyle>
            <a:lvl1pPr marL="0" indent="0" algn="l">
              <a:spcAft>
                <a:spcPts val="60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 algn="l"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 algn="l"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 algn="l"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 algn="l"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 algn="l"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 algn="l"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 algn="l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="" xmlns:a16="http://schemas.microsoft.com/office/drawing/2014/main" id="{FEB1BE97-BCD7-4523-AB2C-0118E40FB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767942" y="1386000"/>
            <a:ext cx="306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="" xmlns:a16="http://schemas.microsoft.com/office/drawing/2014/main" id="{BDDD9465-CCD8-4F42-A37D-AEFB4BAFFD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543464" y="1386000"/>
            <a:ext cx="3061161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="" xmlns:a16="http://schemas.microsoft.com/office/drawing/2014/main" id="{218A52FE-5D94-42BE-A987-92B9029302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1012151" y="1773239"/>
            <a:ext cx="3048675" cy="424814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="" xmlns:a16="http://schemas.microsoft.com/office/drawing/2014/main" id="{5F328A78-DB07-4A87-8938-E7A271A4C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543464" y="1773239"/>
            <a:ext cx="3061161" cy="424814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="" xmlns:a16="http://schemas.microsoft.com/office/drawing/2014/main" id="{68A416A4-7586-4AE4-895E-E8DAFB1CEA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94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741" userDrawn="1">
          <p15:clr>
            <a:srgbClr val="FBAE40"/>
          </p15:clr>
        </p15:guide>
        <p15:guide id="2" pos="2558" userDrawn="1">
          <p15:clr>
            <a:srgbClr val="FBAE40"/>
          </p15:clr>
        </p15:guide>
        <p15:guide id="3" pos="4931" userDrawn="1">
          <p15:clr>
            <a:srgbClr val="FBAE40"/>
          </p15:clr>
        </p15:guide>
        <p15:guide id="4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>
            <a:extLst>
              <a:ext uri="{FF2B5EF4-FFF2-40B4-BE49-F238E27FC236}">
                <a16:creationId xmlns="" xmlns:a16="http://schemas.microsoft.com/office/drawing/2014/main" id="{8DD521E6-8641-49B1-B690-EB7D64366705}"/>
              </a:ext>
            </a:extLst>
          </p:cNvPr>
          <p:cNvSpPr/>
          <p:nvPr userDrawn="1"/>
        </p:nvSpPr>
        <p:spPr bwMode="gray">
          <a:xfrm>
            <a:off x="4351338" y="3859213"/>
            <a:ext cx="3476625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56" name="Rechteck 55">
            <a:extLst>
              <a:ext uri="{FF2B5EF4-FFF2-40B4-BE49-F238E27FC236}">
                <a16:creationId xmlns="" xmlns:a16="http://schemas.microsoft.com/office/drawing/2014/main" id="{648E0EAD-C279-405C-AFDE-4E027AB42A76}"/>
              </a:ext>
            </a:extLst>
          </p:cNvPr>
          <p:cNvSpPr/>
          <p:nvPr userDrawn="1"/>
        </p:nvSpPr>
        <p:spPr bwMode="gray">
          <a:xfrm>
            <a:off x="8128000" y="3859213"/>
            <a:ext cx="347514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55" name="Rechteck 54">
            <a:extLst>
              <a:ext uri="{FF2B5EF4-FFF2-40B4-BE49-F238E27FC236}">
                <a16:creationId xmlns="" xmlns:a16="http://schemas.microsoft.com/office/drawing/2014/main" id="{7F12D0F9-D8EC-4A75-A70D-942D5976C022}"/>
              </a:ext>
            </a:extLst>
          </p:cNvPr>
          <p:cNvSpPr/>
          <p:nvPr userDrawn="1"/>
        </p:nvSpPr>
        <p:spPr bwMode="gray">
          <a:xfrm>
            <a:off x="8128000" y="1268413"/>
            <a:ext cx="347514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52" name="Rechteck 51">
            <a:extLst>
              <a:ext uri="{FF2B5EF4-FFF2-40B4-BE49-F238E27FC236}">
                <a16:creationId xmlns="" xmlns:a16="http://schemas.microsoft.com/office/drawing/2014/main" id="{AAFB3BD9-B01C-44F3-A7F3-23C388A05E7E}"/>
              </a:ext>
            </a:extLst>
          </p:cNvPr>
          <p:cNvSpPr/>
          <p:nvPr userDrawn="1"/>
        </p:nvSpPr>
        <p:spPr bwMode="gray">
          <a:xfrm>
            <a:off x="587376" y="3859213"/>
            <a:ext cx="347345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41" name="Rechteck 40">
            <a:extLst>
              <a:ext uri="{FF2B5EF4-FFF2-40B4-BE49-F238E27FC236}">
                <a16:creationId xmlns="" xmlns:a16="http://schemas.microsoft.com/office/drawing/2014/main" id="{40E648E9-6748-43E2-AA5B-FDB0B0DC9856}"/>
              </a:ext>
            </a:extLst>
          </p:cNvPr>
          <p:cNvSpPr/>
          <p:nvPr userDrawn="1"/>
        </p:nvSpPr>
        <p:spPr bwMode="gray">
          <a:xfrm>
            <a:off x="587376" y="1268413"/>
            <a:ext cx="3473450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sp>
        <p:nvSpPr>
          <p:cNvPr id="51" name="Rechteck 50">
            <a:extLst>
              <a:ext uri="{FF2B5EF4-FFF2-40B4-BE49-F238E27FC236}">
                <a16:creationId xmlns="" xmlns:a16="http://schemas.microsoft.com/office/drawing/2014/main" id="{C7393465-9845-4AD2-AAF9-DEBCB8F8802B}"/>
              </a:ext>
            </a:extLst>
          </p:cNvPr>
          <p:cNvSpPr/>
          <p:nvPr userDrawn="1"/>
        </p:nvSpPr>
        <p:spPr bwMode="gray">
          <a:xfrm>
            <a:off x="4351338" y="1268413"/>
            <a:ext cx="3476625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cxnSp>
        <p:nvCxnSpPr>
          <p:cNvPr id="39" name="Gerader Verbinder 38">
            <a:extLst>
              <a:ext uri="{FF2B5EF4-FFF2-40B4-BE49-F238E27FC236}">
                <a16:creationId xmlns="" xmlns:a16="http://schemas.microsoft.com/office/drawing/2014/main" id="{CE3B141B-C46D-4F22-88B4-E8C3A5F41AA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426903" y="3856439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="" xmlns:a16="http://schemas.microsoft.com/office/drawing/2014/main" id="{89B35800-A159-43D9-8C30-7A29675BF70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651726" y="38592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="" xmlns:a16="http://schemas.microsoft.com/office/drawing/2014/main" id="{629ED30D-435E-4519-84E3-50C2E7D5F20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1763" y="38592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5E5723F9-04A5-4CB5-B7A9-1DB5420C2B2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426903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="" xmlns:a16="http://schemas.microsoft.com/office/drawing/2014/main" id="{34D836E2-70CD-4B54-804B-C05B715050A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651726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="" xmlns:a16="http://schemas.microsoft.com/office/drawing/2014/main" id="{F0806BD0-31DF-4E02-B0A1-5F4F582683B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1763" y="1268413"/>
            <a:ext cx="0" cy="43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3F3771B9-DBBC-4455-AE93-B15316C861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8884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C7ACFEC-F41B-47D1-933D-1FF91BDF466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3B0C0D0-8449-400E-BD85-F421255D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5D4D62-1034-4EA9-BFBA-C08D895FEE1F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4CE0ECD-5F8E-48E1-BC19-B818383B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8E7CED3-DE86-4867-90E9-D86F12EC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A62AD02-A04C-4CED-B9F6-A65B82548F7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90950E3-BA73-4F84-BC4A-B016DE91D84F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1011598" y="1268413"/>
            <a:ext cx="3060000" cy="432000"/>
          </a:xfrm>
          <a:noFill/>
        </p:spPr>
        <p:txBody>
          <a:bodyPr lIns="0" anchor="ctr"/>
          <a:lstStyle>
            <a:lvl1pPr marL="0" indent="0" algn="l">
              <a:spcAft>
                <a:spcPts val="60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 algn="l"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 algn="l"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 algn="l"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 algn="l"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 algn="l"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 algn="l"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 algn="l"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 algn="l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E32DAB4A-72C5-4171-A21F-4AC940C64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766400" y="1386000"/>
            <a:ext cx="306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153F9F1F-C723-4EAF-8DC0-82095B029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542800" y="1386000"/>
            <a:ext cx="306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="" xmlns:a16="http://schemas.microsoft.com/office/drawing/2014/main" id="{CC5EE651-0AEA-41F0-9B91-B8DDCB11F8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1011598" y="3975900"/>
            <a:ext cx="306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="" xmlns:a16="http://schemas.microsoft.com/office/drawing/2014/main" id="{18A2D0AD-8A42-4E8E-A944-BF88207985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766400" y="3975900"/>
            <a:ext cx="306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="" xmlns:a16="http://schemas.microsoft.com/office/drawing/2014/main" id="{070CFB7F-592A-49BD-B0DE-8C702F4D25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542800" y="3975900"/>
            <a:ext cx="3060000" cy="201600"/>
          </a:xfrm>
          <a:noFill/>
        </p:spPr>
        <p:txBody>
          <a:bodyPr lIns="0"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8pPr>
            <a:lvl9pPr marL="0" indent="0">
              <a:buNone/>
              <a:defRPr sz="16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="" xmlns:a16="http://schemas.microsoft.com/office/drawing/2014/main" id="{62763C27-0DD0-42D2-91BB-9CAF237441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4766400" y="1773239"/>
            <a:ext cx="3060000" cy="16557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="" xmlns:a16="http://schemas.microsoft.com/office/drawing/2014/main" id="{416D2425-A9F6-4002-A14E-8DF9AFC301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1011598" y="1773239"/>
            <a:ext cx="3049200" cy="16557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="" xmlns:a16="http://schemas.microsoft.com/office/drawing/2014/main" id="{2B92BDD1-F971-4514-BC1D-146BFAC688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542800" y="1773239"/>
            <a:ext cx="3060000" cy="16557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="" xmlns:a16="http://schemas.microsoft.com/office/drawing/2014/main" id="{63ED0430-8B61-44C7-9E11-4B1C03CB44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4766400" y="4365627"/>
            <a:ext cx="3060000" cy="16557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="" xmlns:a16="http://schemas.microsoft.com/office/drawing/2014/main" id="{311EEAD7-0B95-4D65-B783-8B9894A3D6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1011598" y="4365627"/>
            <a:ext cx="3049200" cy="16557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="" xmlns:a16="http://schemas.microsoft.com/office/drawing/2014/main" id="{DC42657B-DEC1-40EA-BFD1-197684518B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8542800" y="4365627"/>
            <a:ext cx="3060000" cy="165576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="" xmlns:a16="http://schemas.microsoft.com/office/drawing/2014/main" id="{48A4557E-B66C-4141-8CCE-EED4941B43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40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2741" userDrawn="1">
          <p15:clr>
            <a:srgbClr val="FBAE40"/>
          </p15:clr>
        </p15:guide>
        <p15:guide id="2" pos="2558" userDrawn="1">
          <p15:clr>
            <a:srgbClr val="FBAE40"/>
          </p15:clr>
        </p15:guide>
        <p15:guide id="3" pos="4931" userDrawn="1">
          <p15:clr>
            <a:srgbClr val="FBAE40"/>
          </p15:clr>
        </p15:guide>
        <p15:guide id="4" pos="5120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9FB5B8C-64A7-416C-A7F7-8A3D4DC03E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8831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2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BD662081-1672-45DC-9684-CEECEFE8E27F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CCE5476-60EA-4A2C-AE03-469AAF4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185451-36F3-4A7D-8D7A-16659D1D12A7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F4E9BA6-9407-471E-8BE0-3C644DED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60EEBD-8A3A-4045-A507-02F35C8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E8A4A318-CAEC-4BB4-8A85-9ACED7957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1268413"/>
            <a:ext cx="11604624" cy="4752975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F0091C6-A9B6-4F38-B0C2-F9D6981A4A5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="" xmlns:a16="http://schemas.microsoft.com/office/drawing/2014/main" id="{19B2515E-9767-492C-888B-31127E11E6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66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="" xmlns:a16="http://schemas.microsoft.com/office/drawing/2014/main" id="{1F953492-9FA8-4BD3-9CA1-0E3DC8888A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8814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57438530-DB46-46B0-B9A9-F4594ABB5171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CCE5476-60EA-4A2C-AE03-469AAF4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72FE6B4-4D47-4528-90D2-841607C5A780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F4E9BA6-9407-471E-8BE0-3C644DED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60EEBD-8A3A-4045-A507-02F35C8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E8A4A318-CAEC-4BB4-8A85-9ACED7957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1268413"/>
            <a:ext cx="5951538" cy="4752975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7" name="Bildplatzhalter 8">
            <a:extLst>
              <a:ext uri="{FF2B5EF4-FFF2-40B4-BE49-F238E27FC236}">
                <a16:creationId xmlns="" xmlns:a16="http://schemas.microsoft.com/office/drawing/2014/main" id="{9AB97697-39C6-4604-AD1D-F6289FC4FC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240463" y="1268413"/>
            <a:ext cx="5364162" cy="4752975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A685AE4-8CA3-4E4D-826C-B3C2629E8D1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="" xmlns:a16="http://schemas.microsoft.com/office/drawing/2014/main" id="{4B4357CA-A7E4-4B21-81C7-CA9B6FDA5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60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EFA0BCE3-2006-4FEA-94A2-BC4938E4E031}"/>
              </a:ext>
            </a:extLst>
          </p:cNvPr>
          <p:cNvSpPr/>
          <p:nvPr userDrawn="1"/>
        </p:nvSpPr>
        <p:spPr bwMode="gray">
          <a:xfrm>
            <a:off x="6249515" y="1268413"/>
            <a:ext cx="5951538" cy="4752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BD376F3-0998-4047-A4AD-982F7544CB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79487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1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FA5DA7C6-7C4F-488A-845A-92B71EA3CBF4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9B4A3D6-B25C-4747-A526-917B5D70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9006383-8A58-4CB1-A8CE-27C4955B8677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E4E9603-2CEA-408D-8511-A392869E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92199F7-9FE9-45EA-8AB0-2F8E87D9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  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7559C7B3-D23C-4AF8-9346-8A960C8B60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1268413"/>
            <a:ext cx="5951538" cy="4752975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6448F78-83AD-4542-B97F-776CE08BC52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="" xmlns:a16="http://schemas.microsoft.com/office/drawing/2014/main" id="{17440445-86FC-43EA-8E03-CC1EF34D7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852285" y="2847600"/>
            <a:ext cx="4742715" cy="3175200"/>
          </a:xfrm>
          <a:noFill/>
        </p:spPr>
        <p:txBody>
          <a:bodyPr lIns="0" t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979488" indent="-171450">
              <a:buClr>
                <a:schemeClr val="bg1"/>
              </a:buClr>
              <a:buFont typeface="Verdana" panose="020B06040305040402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2FB7E0EA-F8A7-4569-9E26-07CD0C77B2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867526" y="1906587"/>
            <a:ext cx="4727474" cy="574114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b="1" i="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="" xmlns:a16="http://schemas.microsoft.com/office/drawing/2014/main" id="{9FA7C4CB-F8C8-4EDD-918E-1863CA51AD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="" xmlns:a16="http://schemas.microsoft.com/office/drawing/2014/main" id="{2D47FEA7-4697-4F85-9EE4-925C308E0DF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99106" y="1268413"/>
            <a:ext cx="0" cy="47529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370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nd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902687FE-79B8-4F64-A772-AEB090B11E24}"/>
              </a:ext>
            </a:extLst>
          </p:cNvPr>
          <p:cNvSpPr/>
          <p:nvPr userDrawn="1"/>
        </p:nvSpPr>
        <p:spPr bwMode="gray">
          <a:xfrm>
            <a:off x="6249515" y="1268413"/>
            <a:ext cx="5951538" cy="4752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3953E23A-82EF-463F-8121-940D7A93D9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2863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6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5EC569EB-9CD2-4002-8388-7AB0DD8CADDF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5" name="Text Placeholder 17">
            <a:extLst>
              <a:ext uri="{FF2B5EF4-FFF2-40B4-BE49-F238E27FC236}">
                <a16:creationId xmlns="" xmlns:a16="http://schemas.microsoft.com/office/drawing/2014/main" id="{5EA4871F-7CF0-4287-A2EC-4675A6713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850800" y="2847600"/>
            <a:ext cx="4741200" cy="3175200"/>
          </a:xfrm>
          <a:noFill/>
        </p:spPr>
        <p:txBody>
          <a:bodyPr lIns="0" t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979488" indent="-171450">
              <a:buClr>
                <a:schemeClr val="bg1"/>
              </a:buClr>
              <a:buFont typeface="Verdana" panose="020B06040305040402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7559C7B3-D23C-4AF8-9346-8A960C8B60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1268415"/>
            <a:ext cx="2904158" cy="2307600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805DAAD4-D6EF-482A-A5E7-DB5FEC556B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048000" y="1268415"/>
            <a:ext cx="2903538" cy="2307600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="" xmlns:a16="http://schemas.microsoft.com/office/drawing/2014/main" id="{F41A156D-5A46-4CF9-B614-7A98F30C18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3713789"/>
            <a:ext cx="2903538" cy="2307600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="" xmlns:a16="http://schemas.microsoft.com/office/drawing/2014/main" id="{AA7506A8-4D4C-4BC4-8C92-CA85B344D1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46413" y="3713789"/>
            <a:ext cx="2905125" cy="2307600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9B4A3D6-B25C-4747-A526-917B5D7086C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fld id="{45AC8C25-5661-48E5-8665-1640B6027E80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E4E9603-2CEA-408D-8511-A392869E516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92199F7-9FE9-45EA-8AB0-2F8E87D93D7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  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F0778AA-FA0E-4DA1-B1EC-CD1657FBD2D7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="" xmlns:a16="http://schemas.microsoft.com/office/drawing/2014/main" id="{E91D6566-935C-4B41-A262-2330D4D8C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="" xmlns:a16="http://schemas.microsoft.com/office/drawing/2014/main" id="{81F98759-9132-40BD-87FB-340F083B23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867525" y="1906587"/>
            <a:ext cx="4741200" cy="574114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b="1" i="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="" xmlns:a16="http://schemas.microsoft.com/office/drawing/2014/main" id="{FA0282AA-DC5A-480B-A3CD-C9D1D482EA1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99106" y="1268413"/>
            <a:ext cx="0" cy="47529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0684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2BA04BDD-4597-446A-A90F-4C9B2010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563FD2-DD58-44EE-AD0E-DE28B67F9A30}" type="datetime1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FE8FD28-4D9B-44FE-9EFE-E02F28A7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BA3F832-230E-4DC0-AA15-C23788B9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 dirty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="" xmlns:a16="http://schemas.microsoft.com/office/drawing/2014/main" id="{87029E78-A4E4-4F45-A9F7-44FE2DDB57B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73200" y="6530344"/>
            <a:ext cx="10616400" cy="0"/>
          </a:xfrm>
          <a:prstGeom prst="line">
            <a:avLst/>
          </a:prstGeom>
          <a:noFill/>
          <a:ln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7BCB0C3A-7A87-4415-AFB9-F5C477A39B0A}"/>
              </a:ext>
            </a:extLst>
          </p:cNvPr>
          <p:cNvGrpSpPr/>
          <p:nvPr userDrawn="1"/>
        </p:nvGrpSpPr>
        <p:grpSpPr bwMode="gray">
          <a:xfrm>
            <a:off x="597600" y="6450463"/>
            <a:ext cx="1071249" cy="235378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5F7695AE-054E-4AA8-A695-26839F7833E7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782B4E75-B345-44F4-AAE8-D287AB68E80C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CF9C7B40-6C03-4178-8AE6-C297E5A4DC1F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11952F47-453F-45E4-89C5-BE43877E149C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EE332569-FFA2-4D38-A837-1322ACD2202D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D1167738-EF93-447B-A319-D8BB5B5760C6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1AADB99A-97F7-4833-849C-A6556089A273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29F5D90C-11DF-452C-9454-9A4838AA01A0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107E1342-F304-4AB8-9576-EAFD2531233B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5C15F631-F049-4C10-A2B8-A35D3B27F8BE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9868D170-5107-46C0-9333-A5729969D1A4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="" xmlns:a16="http://schemas.microsoft.com/office/drawing/2014/main" id="{A4146863-2669-4D86-8E50-D62F9F1A3962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="" xmlns:a16="http://schemas.microsoft.com/office/drawing/2014/main" id="{61223EF1-2420-4DDF-8614-C4284020A113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E322ED38-27C0-4FC9-8880-2D694FCC0578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9B812C18-C47C-43E4-BBEF-0D3538B12D9A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ECAB8648-8DF3-4DE8-B5EB-249A41A0BD96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C30F63C4-C356-4205-A275-864DB7898E3E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7E42C2F7-F760-4140-B27B-5CF07D5F484D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D4662DD0-1131-4002-85AF-7163A7729B5D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="" xmlns:a16="http://schemas.microsoft.com/office/drawing/2014/main" id="{C0232B40-B0E2-479D-A3C8-E22E43017008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="" xmlns:a16="http://schemas.microsoft.com/office/drawing/2014/main" id="{78FE112D-4C43-4985-A5F0-2F64A4949D01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="" xmlns:a16="http://schemas.microsoft.com/office/drawing/2014/main" id="{29244072-C4C5-4063-B124-8779C4577E53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="" xmlns:a16="http://schemas.microsoft.com/office/drawing/2014/main" id="{F7CD4A25-77BC-4DA5-9C6A-A059B8BE05C7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" name="Gerader Verbinder 29">
            <a:extLst>
              <a:ext uri="{FF2B5EF4-FFF2-40B4-BE49-F238E27FC236}">
                <a16:creationId xmlns="" xmlns:a16="http://schemas.microsoft.com/office/drawing/2014/main" id="{BA7ADA02-B7E6-4A4D-B5D7-A4B4D3156A1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0" y="6530344"/>
            <a:ext cx="529200" cy="0"/>
          </a:xfrm>
          <a:prstGeom prst="line">
            <a:avLst/>
          </a:prstGeom>
          <a:noFill/>
          <a:ln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70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CC2A069-EAF7-4C15-9012-9532D1A4F97E}" type="slidenum">
              <a:rPr lang="en-GB"/>
              <a:pPr>
                <a:defRPr/>
              </a:pPr>
              <a:t>‹#›</a:t>
            </a:fld>
            <a:endParaRPr lang="de-DE" b="0"/>
          </a:p>
        </p:txBody>
      </p:sp>
      <p:sp>
        <p:nvSpPr>
          <p:cNvPr id="4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7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4659CF2-7763-4445-B434-3363F9CD8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6921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5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="" xmlns:a16="http://schemas.microsoft.com/office/drawing/2014/main" id="{0B8ADD4A-DF09-4F28-A9EB-3A99CC89E352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FA68AF64-BAFC-4D95-8C5E-3B3D82C19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708900" y="1668463"/>
            <a:ext cx="3895725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67" name="Textplatzhalter 7">
            <a:extLst>
              <a:ext uri="{FF2B5EF4-FFF2-40B4-BE49-F238E27FC236}">
                <a16:creationId xmlns="" xmlns:a16="http://schemas.microsoft.com/office/drawing/2014/main" id="{D274D173-2D58-4DDC-BBCB-C0A1A93CB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708900" y="2417763"/>
            <a:ext cx="3895725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68" name="Textplatzhalter 7">
            <a:extLst>
              <a:ext uri="{FF2B5EF4-FFF2-40B4-BE49-F238E27FC236}">
                <a16:creationId xmlns="" xmlns:a16="http://schemas.microsoft.com/office/drawing/2014/main" id="{7F5AE071-8454-4F12-ACE0-275F98FC18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708900" y="3167063"/>
            <a:ext cx="3895725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69" name="Textplatzhalter 7">
            <a:extLst>
              <a:ext uri="{FF2B5EF4-FFF2-40B4-BE49-F238E27FC236}">
                <a16:creationId xmlns="" xmlns:a16="http://schemas.microsoft.com/office/drawing/2014/main" id="{7E702003-D733-45AC-ACF6-59872FE35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7708900" y="3903663"/>
            <a:ext cx="3895725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70" name="Textplatzhalter 7">
            <a:extLst>
              <a:ext uri="{FF2B5EF4-FFF2-40B4-BE49-F238E27FC236}">
                <a16:creationId xmlns="" xmlns:a16="http://schemas.microsoft.com/office/drawing/2014/main" id="{8ECFEE49-1D37-4F05-BCAC-04896EEB9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7708900" y="4640263"/>
            <a:ext cx="3895725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71" name="Textplatzhalter 7">
            <a:extLst>
              <a:ext uri="{FF2B5EF4-FFF2-40B4-BE49-F238E27FC236}">
                <a16:creationId xmlns="" xmlns:a16="http://schemas.microsoft.com/office/drawing/2014/main" id="{B44E3626-A072-4848-B666-0A3741C711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7708900" y="5436786"/>
            <a:ext cx="3895725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72" name="Textplatzhalter 7">
            <a:extLst>
              <a:ext uri="{FF2B5EF4-FFF2-40B4-BE49-F238E27FC236}">
                <a16:creationId xmlns="" xmlns:a16="http://schemas.microsoft.com/office/drawing/2014/main" id="{C48EC1DD-C16A-4A72-959C-65F9FE7845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07190" y="1668550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73" name="Textplatzhalter 7">
            <a:extLst>
              <a:ext uri="{FF2B5EF4-FFF2-40B4-BE49-F238E27FC236}">
                <a16:creationId xmlns="" xmlns:a16="http://schemas.microsoft.com/office/drawing/2014/main" id="{0F15A378-415C-4090-BBF0-C8B30AC4C6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007190" y="2422215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74" name="Textplatzhalter 7">
            <a:extLst>
              <a:ext uri="{FF2B5EF4-FFF2-40B4-BE49-F238E27FC236}">
                <a16:creationId xmlns="" xmlns:a16="http://schemas.microsoft.com/office/drawing/2014/main" id="{D4003D74-BFE6-4503-97D9-C4134F065A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007190" y="3175880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75" name="Textplatzhalter 7">
            <a:extLst>
              <a:ext uri="{FF2B5EF4-FFF2-40B4-BE49-F238E27FC236}">
                <a16:creationId xmlns="" xmlns:a16="http://schemas.microsoft.com/office/drawing/2014/main" id="{AEFE3A6A-DA8F-4718-9228-1A7E92C310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007190" y="3929545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76" name="Textplatzhalter 7">
            <a:extLst>
              <a:ext uri="{FF2B5EF4-FFF2-40B4-BE49-F238E27FC236}">
                <a16:creationId xmlns="" xmlns:a16="http://schemas.microsoft.com/office/drawing/2014/main" id="{B2D8A15E-C742-47EC-B035-695687FEAF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007190" y="4683210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77" name="Textplatzhalter 7">
            <a:extLst>
              <a:ext uri="{FF2B5EF4-FFF2-40B4-BE49-F238E27FC236}">
                <a16:creationId xmlns="" xmlns:a16="http://schemas.microsoft.com/office/drawing/2014/main" id="{78CD37A8-BC23-452B-B0D9-22E62A8436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007190" y="5436873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109580D-1DB4-41E3-9DF3-DABBDDD31850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fld id="{BBFEEF52-FC71-4FB6-8150-D229B3F24A7D}" type="datetime1">
              <a:rPr lang="en-US" noProof="0" smtClean="0"/>
              <a:pPr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DD741F1-BDA1-4B10-AC8E-99851215E70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BE9F0FB-EDB0-4852-80E5-7A6E52FAE6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9" name="Bildplatzhalter 2">
            <a:extLst>
              <a:ext uri="{FF2B5EF4-FFF2-40B4-BE49-F238E27FC236}">
                <a16:creationId xmlns="" xmlns:a16="http://schemas.microsoft.com/office/drawing/2014/main" id="{14214412-13AC-47A4-9A59-A1F9CF77EA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-12418" y="1065607"/>
            <a:ext cx="6108418" cy="5461192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endParaRPr lang="en-US" noProof="0"/>
          </a:p>
        </p:txBody>
      </p:sp>
      <p:cxnSp>
        <p:nvCxnSpPr>
          <p:cNvPr id="86" name="Gerader Verbinder 85">
            <a:extLst>
              <a:ext uri="{FF2B5EF4-FFF2-40B4-BE49-F238E27FC236}">
                <a16:creationId xmlns="" xmlns:a16="http://schemas.microsoft.com/office/drawing/2014/main" id="{9A2BE26A-4B66-4B6C-A892-1507538FA03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96726" y="1065607"/>
            <a:ext cx="0" cy="5468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="" xmlns:a16="http://schemas.microsoft.com/office/drawing/2014/main" id="{64CA740A-CCE9-48DA-9D08-EE659D7D5DD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8131" y="1070369"/>
            <a:ext cx="116128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="" xmlns:a16="http://schemas.microsoft.com/office/drawing/2014/main" id="{F69EC894-98E8-4915-99E4-D2FF47A6D46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8131" y="6529388"/>
            <a:ext cx="116128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40">
            <a:extLst>
              <a:ext uri="{FF2B5EF4-FFF2-40B4-BE49-F238E27FC236}">
                <a16:creationId xmlns="" xmlns:a16="http://schemas.microsoft.com/office/drawing/2014/main" id="{4979BB30-30AD-4DB6-977B-17F0728074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-2382" y="1036800"/>
            <a:ext cx="6130800" cy="5544000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756000" tIns="0" rIns="1620000" bIns="54000" anchor="ctr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="" xmlns:a16="http://schemas.microsoft.com/office/drawing/2014/main" id="{9864055F-79FD-4C0E-8EBC-281D8BECBB08}"/>
              </a:ext>
            </a:extLst>
          </p:cNvPr>
          <p:cNvGrpSpPr/>
          <p:nvPr userDrawn="1"/>
        </p:nvGrpSpPr>
        <p:grpSpPr bwMode="gray">
          <a:xfrm>
            <a:off x="277530" y="326519"/>
            <a:ext cx="2196872" cy="482701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50" name="Freihandform: Form 49">
              <a:extLst>
                <a:ext uri="{FF2B5EF4-FFF2-40B4-BE49-F238E27FC236}">
                  <a16:creationId xmlns="" xmlns:a16="http://schemas.microsoft.com/office/drawing/2014/main" id="{7A71C19D-D5B1-4FF6-8606-12319569C005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="" xmlns:a16="http://schemas.microsoft.com/office/drawing/2014/main" id="{C64EA654-D2C2-41A8-B68A-A192E1E367E2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="" xmlns:a16="http://schemas.microsoft.com/office/drawing/2014/main" id="{62AA536C-274C-47BF-BDAC-AFE97B190128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="" xmlns:a16="http://schemas.microsoft.com/office/drawing/2014/main" id="{3492037C-3E69-44CC-BB2C-9BDFC76905AD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="" xmlns:a16="http://schemas.microsoft.com/office/drawing/2014/main" id="{6FAC9CF1-5342-4AE5-9FCF-71E3188FF67C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="" xmlns:a16="http://schemas.microsoft.com/office/drawing/2014/main" id="{4E3FD098-5860-46D5-81B1-F172667FCCD2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="" xmlns:a16="http://schemas.microsoft.com/office/drawing/2014/main" id="{12EE7210-73F5-4B34-A97C-45E8A3FBFDB9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="" xmlns:a16="http://schemas.microsoft.com/office/drawing/2014/main" id="{E822595D-C80D-4D4F-A064-2B83558E488F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="" xmlns:a16="http://schemas.microsoft.com/office/drawing/2014/main" id="{0E930BE0-9D9C-4D69-B5E0-FB69C6C99977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="" xmlns:a16="http://schemas.microsoft.com/office/drawing/2014/main" id="{B9FC70B8-EBC6-458B-92C8-43839E3076ED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="" xmlns:a16="http://schemas.microsoft.com/office/drawing/2014/main" id="{F716125F-084D-4B56-B48E-0608ED8DD873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="" xmlns:a16="http://schemas.microsoft.com/office/drawing/2014/main" id="{D7485FF7-C52D-4B9E-B38D-A1E5D2BE3626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="" xmlns:a16="http://schemas.microsoft.com/office/drawing/2014/main" id="{8E24B907-1D3B-468C-971D-03A63EE079B7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="" xmlns:a16="http://schemas.microsoft.com/office/drawing/2014/main" id="{C90D8DDD-214E-4730-AC04-13CFFE23B98C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="" xmlns:a16="http://schemas.microsoft.com/office/drawing/2014/main" id="{F949F571-DAF0-4161-9296-B1E239E9F966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="" xmlns:a16="http://schemas.microsoft.com/office/drawing/2014/main" id="{0B39EFB2-52B3-411B-BD94-1FBCBFFB8D94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="" xmlns:a16="http://schemas.microsoft.com/office/drawing/2014/main" id="{FDCE6459-3D31-4BC4-9FD5-A18617CEA1F6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="" xmlns:a16="http://schemas.microsoft.com/office/drawing/2014/main" id="{4B6B3B62-8BF4-4080-AE50-33F4C7D12689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="" xmlns:a16="http://schemas.microsoft.com/office/drawing/2014/main" id="{60FCA265-F2BB-41A8-9906-62B785723FD6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="" xmlns:a16="http://schemas.microsoft.com/office/drawing/2014/main" id="{99E2CE23-8F3D-4EB3-8008-1651E7001636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="" xmlns:a16="http://schemas.microsoft.com/office/drawing/2014/main" id="{220F43B8-1DE6-4A5C-B587-81EE5DE80D6E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="" xmlns:a16="http://schemas.microsoft.com/office/drawing/2014/main" id="{79E66AD8-7247-43E3-BAB1-51E6D5D914A4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="" xmlns:a16="http://schemas.microsoft.com/office/drawing/2014/main" id="{589C667B-0F26-4607-9400-1AA865C79E3F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162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80000" y="1440000"/>
            <a:ext cx="11280000" cy="4860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Page </a:t>
            </a:r>
            <a:fld id="{47D3EC12-D41B-48E4-9D34-E27195668692}" type="slidenum">
              <a:rPr lang="en-GB" altLang="ru-RU"/>
              <a:pPr/>
              <a:t>‹#›</a:t>
            </a:fld>
            <a:endParaRPr lang="de-DE" altLang="ru-RU" b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70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="" xmlns:a16="http://schemas.microsoft.com/office/drawing/2014/main" id="{3A8007CF-EEE0-41C5-BE50-6D3D1409D2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7337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B05B3576-554F-4179-BB20-8D8CFB73E57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69D320D-B05B-4994-8050-65DA2352C8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7375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CCE5476-60EA-4A2C-AE03-469AAF4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F4E9BA6-9407-471E-8BE0-3C644DED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5799036" y="6607764"/>
            <a:ext cx="4356000" cy="143121"/>
          </a:xfrm>
          <a:prstGeom prst="rect">
            <a:avLst/>
          </a:prstGeom>
        </p:spPr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60EEBD-8A3A-4045-A507-02F35C8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7381E464-80E6-4F2F-A2B9-1422ED13F1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ADE5B64C-E1D3-4D5D-B7D1-7D9F8B883605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7374" y="1268413"/>
            <a:ext cx="11016000" cy="43560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 algn="l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 algn="l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 algn="l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 algn="l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 algn="l">
              <a:buNone/>
              <a:defRPr sz="1800" cap="all" baseline="0">
                <a:solidFill>
                  <a:schemeClr val="tx2"/>
                </a:solidFill>
              </a:defRPr>
            </a:lvl6pPr>
            <a:lvl7pPr marL="0" indent="0" algn="l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 algn="l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 algn="l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A0A8AB13-273B-4950-9E7D-330FBDC08C1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87375" y="1773243"/>
            <a:ext cx="11017249" cy="42481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16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563D07-3778-41AA-AA5E-869AE83D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69818AD-475C-47DB-9DA4-F0DA8AD14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5D09092-BD4A-4086-9E00-BF130524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62DE-E43B-49B7-AE0B-33B68100BBD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271B244-AEDD-4D97-B759-35BB1625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К.Гуревич, О.Кодюшева </a:t>
            </a:r>
            <a:r>
              <a:rPr lang="de-DE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FEE6671-F8A2-4BED-A8CD-747416BE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345-601B-47BC-9AC1-C3602E949A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24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+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4659CF2-7763-4445-B434-3363F9CD8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0776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6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4659CF2-7763-4445-B434-3363F9CD8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="" xmlns:a16="http://schemas.microsoft.com/office/drawing/2014/main" id="{601543C5-6E52-4E98-A68A-32C170EDB65A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109580D-1DB4-41E3-9DF3-DABBDDD31850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fld id="{BBFEEF52-FC71-4FB6-8150-D229B3F24A7D}" type="datetime1">
              <a:rPr lang="en-US" noProof="0" smtClean="0"/>
              <a:pPr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DD741F1-BDA1-4B10-AC8E-99851215E70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BE9F0FB-EDB0-4852-80E5-7A6E52FAE69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9" name="Bildplatzhalter 2">
            <a:extLst>
              <a:ext uri="{FF2B5EF4-FFF2-40B4-BE49-F238E27FC236}">
                <a16:creationId xmlns="" xmlns:a16="http://schemas.microsoft.com/office/drawing/2014/main" id="{14214412-13AC-47A4-9A59-A1F9CF77EA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-12418" y="1065607"/>
            <a:ext cx="6108418" cy="5461192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endParaRPr lang="en-US" noProof="0"/>
          </a:p>
        </p:txBody>
      </p:sp>
      <p:cxnSp>
        <p:nvCxnSpPr>
          <p:cNvPr id="86" name="Gerader Verbinder 85">
            <a:extLst>
              <a:ext uri="{FF2B5EF4-FFF2-40B4-BE49-F238E27FC236}">
                <a16:creationId xmlns="" xmlns:a16="http://schemas.microsoft.com/office/drawing/2014/main" id="{9A2BE26A-4B66-4B6C-A892-1507538FA03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96726" y="1065607"/>
            <a:ext cx="0" cy="5468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="" xmlns:a16="http://schemas.microsoft.com/office/drawing/2014/main" id="{64CA740A-CCE9-48DA-9D08-EE659D7D5DD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8131" y="1070369"/>
            <a:ext cx="116128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="" xmlns:a16="http://schemas.microsoft.com/office/drawing/2014/main" id="{F69EC894-98E8-4915-99E4-D2FF47A6D46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88131" y="6529388"/>
            <a:ext cx="116128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40">
            <a:extLst>
              <a:ext uri="{FF2B5EF4-FFF2-40B4-BE49-F238E27FC236}">
                <a16:creationId xmlns="" xmlns:a16="http://schemas.microsoft.com/office/drawing/2014/main" id="{4979BB30-30AD-4DB6-977B-17F0728074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-2382" y="1036800"/>
            <a:ext cx="6130800" cy="5544000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756000" tIns="0" rIns="1620000" bIns="54000" anchor="ctr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8" name="Textplatzhalter 7">
            <a:extLst>
              <a:ext uri="{FF2B5EF4-FFF2-40B4-BE49-F238E27FC236}">
                <a16:creationId xmlns="" xmlns:a16="http://schemas.microsoft.com/office/drawing/2014/main" id="{32B0F6C6-EBC4-4F06-A421-EF0E7FF6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708900" y="1668463"/>
            <a:ext cx="3895200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/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90" name="Textplatzhalter 7">
            <a:extLst>
              <a:ext uri="{FF2B5EF4-FFF2-40B4-BE49-F238E27FC236}">
                <a16:creationId xmlns="" xmlns:a16="http://schemas.microsoft.com/office/drawing/2014/main" id="{F97DF401-E1F2-4623-BE8E-E2347EAB0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708900" y="2417763"/>
            <a:ext cx="3895200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91" name="Textplatzhalter 7">
            <a:extLst>
              <a:ext uri="{FF2B5EF4-FFF2-40B4-BE49-F238E27FC236}">
                <a16:creationId xmlns="" xmlns:a16="http://schemas.microsoft.com/office/drawing/2014/main" id="{749D4BCF-8612-4010-8AD0-74544ACF05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708900" y="3167063"/>
            <a:ext cx="3895200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92" name="Textplatzhalter 7">
            <a:extLst>
              <a:ext uri="{FF2B5EF4-FFF2-40B4-BE49-F238E27FC236}">
                <a16:creationId xmlns="" xmlns:a16="http://schemas.microsoft.com/office/drawing/2014/main" id="{203229CD-8C7B-4F34-92A4-F435C2E045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7708900" y="3903663"/>
            <a:ext cx="3895200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93" name="Textplatzhalter 7">
            <a:extLst>
              <a:ext uri="{FF2B5EF4-FFF2-40B4-BE49-F238E27FC236}">
                <a16:creationId xmlns="" xmlns:a16="http://schemas.microsoft.com/office/drawing/2014/main" id="{87BA3027-8749-4973-A720-77AF36606B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7708900" y="4640263"/>
            <a:ext cx="3895200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94" name="Textplatzhalter 7">
            <a:extLst>
              <a:ext uri="{FF2B5EF4-FFF2-40B4-BE49-F238E27FC236}">
                <a16:creationId xmlns="" xmlns:a16="http://schemas.microsoft.com/office/drawing/2014/main" id="{23142013-009A-4428-9C57-3FDF99F326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7708900" y="5436786"/>
            <a:ext cx="3895200" cy="496887"/>
          </a:xfrm>
        </p:spPr>
        <p:txBody>
          <a:bodyPr anchor="ctr"/>
          <a:lstStyle>
            <a:lvl1pPr marL="0" indent="0" eaLnBrk="1">
              <a:buFont typeface="Arial" panose="020B0604020202020204" pitchFamily="34" charset="0"/>
              <a:buNone/>
              <a:defRPr sz="1600" b="1" cap="all" baseline="0">
                <a:solidFill>
                  <a:schemeClr val="bg2"/>
                </a:solidFill>
              </a:defRPr>
            </a:lvl1pPr>
            <a:lvl2pPr marL="0" indent="0">
              <a:buNone/>
              <a:defRPr sz="1600" b="1" cap="all" baseline="0"/>
            </a:lvl2pPr>
            <a:lvl3pPr marL="0" indent="0">
              <a:buNone/>
              <a:defRPr sz="1600" b="1" cap="all" baseline="0"/>
            </a:lvl3pPr>
            <a:lvl4pPr marL="0" indent="0">
              <a:buNone/>
              <a:defRPr sz="1600" b="1" cap="all" baseline="0"/>
            </a:lvl4pPr>
            <a:lvl5pPr marL="0" indent="0">
              <a:buNone/>
              <a:defRPr sz="1600" b="1" cap="all" baseline="0"/>
            </a:lvl5pPr>
            <a:lvl6pPr marL="0" indent="0">
              <a:buNone/>
              <a:defRPr sz="1600" b="1" cap="all" baseline="0"/>
            </a:lvl6pPr>
            <a:lvl7pPr marL="0" indent="0">
              <a:buNone/>
              <a:defRPr sz="1600" b="1" cap="all" baseline="0"/>
            </a:lvl7pPr>
            <a:lvl8pPr marL="0" indent="0">
              <a:buNone/>
              <a:defRPr sz="1600" b="1" cap="all" baseline="0">
                <a:solidFill>
                  <a:schemeClr val="tx1"/>
                </a:solidFill>
              </a:defRPr>
            </a:lvl8pPr>
            <a:lvl9pPr marL="0" indent="0">
              <a:buNone/>
              <a:defRPr sz="1600" b="1" cap="all" baseline="0"/>
            </a:lvl9pPr>
          </a:lstStyle>
          <a:p>
            <a:pPr lvl="0"/>
            <a:endParaRPr lang="en-US" noProof="0"/>
          </a:p>
        </p:txBody>
      </p:sp>
      <p:sp>
        <p:nvSpPr>
          <p:cNvPr id="95" name="Textplatzhalter 7">
            <a:extLst>
              <a:ext uri="{FF2B5EF4-FFF2-40B4-BE49-F238E27FC236}">
                <a16:creationId xmlns="" xmlns:a16="http://schemas.microsoft.com/office/drawing/2014/main" id="{B0A0434E-591B-4697-90F5-5E08084C6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007190" y="1668550"/>
            <a:ext cx="496801" cy="4968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96" name="Textplatzhalter 7">
            <a:extLst>
              <a:ext uri="{FF2B5EF4-FFF2-40B4-BE49-F238E27FC236}">
                <a16:creationId xmlns="" xmlns:a16="http://schemas.microsoft.com/office/drawing/2014/main" id="{89BF731B-524F-49BB-A7C3-CDDE868820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007190" y="2422215"/>
            <a:ext cx="496801" cy="4968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97" name="Textplatzhalter 7">
            <a:extLst>
              <a:ext uri="{FF2B5EF4-FFF2-40B4-BE49-F238E27FC236}">
                <a16:creationId xmlns="" xmlns:a16="http://schemas.microsoft.com/office/drawing/2014/main" id="{5A7BCAD4-36C4-44E8-8224-A845175D9E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007190" y="3175880"/>
            <a:ext cx="496801" cy="4968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98" name="Textplatzhalter 7">
            <a:extLst>
              <a:ext uri="{FF2B5EF4-FFF2-40B4-BE49-F238E27FC236}">
                <a16:creationId xmlns="" xmlns:a16="http://schemas.microsoft.com/office/drawing/2014/main" id="{BECE6702-B672-46FE-BE91-034E7999E7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007190" y="3929545"/>
            <a:ext cx="496801" cy="4968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99" name="Textplatzhalter 7">
            <a:extLst>
              <a:ext uri="{FF2B5EF4-FFF2-40B4-BE49-F238E27FC236}">
                <a16:creationId xmlns="" xmlns:a16="http://schemas.microsoft.com/office/drawing/2014/main" id="{11734246-4BC7-40B1-92A1-B59632A05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007190" y="4683210"/>
            <a:ext cx="496801" cy="4968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100" name="Textplatzhalter 7">
            <a:extLst>
              <a:ext uri="{FF2B5EF4-FFF2-40B4-BE49-F238E27FC236}">
                <a16:creationId xmlns="" xmlns:a16="http://schemas.microsoft.com/office/drawing/2014/main" id="{F1C3EFD8-ECA5-454E-A651-94A003372B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007190" y="5436873"/>
            <a:ext cx="496801" cy="4968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 algn="ctr"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="" xmlns:a16="http://schemas.microsoft.com/office/drawing/2014/main" id="{25465E00-7E3A-4844-9689-98C7A3EC1D19}"/>
              </a:ext>
            </a:extLst>
          </p:cNvPr>
          <p:cNvGrpSpPr/>
          <p:nvPr userDrawn="1"/>
        </p:nvGrpSpPr>
        <p:grpSpPr bwMode="gray">
          <a:xfrm>
            <a:off x="277530" y="326519"/>
            <a:ext cx="2196872" cy="482701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67" name="Freihandform: Form 66">
              <a:extLst>
                <a:ext uri="{FF2B5EF4-FFF2-40B4-BE49-F238E27FC236}">
                  <a16:creationId xmlns="" xmlns:a16="http://schemas.microsoft.com/office/drawing/2014/main" id="{1B133D0F-4660-4ED2-8A97-630B1C91E037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="" xmlns:a16="http://schemas.microsoft.com/office/drawing/2014/main" id="{2034EEBC-5FAC-4E00-B690-B578B8B937AA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="" xmlns:a16="http://schemas.microsoft.com/office/drawing/2014/main" id="{B146475A-3F00-45B6-97FF-CA9BCCFFD0D9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="" xmlns:a16="http://schemas.microsoft.com/office/drawing/2014/main" id="{068A65C9-1513-47A0-99A7-D440A89434BD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="" xmlns:a16="http://schemas.microsoft.com/office/drawing/2014/main" id="{F5299577-3FA4-4CB6-9B35-F07937C49506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="" xmlns:a16="http://schemas.microsoft.com/office/drawing/2014/main" id="{8B00B3D5-32B6-4253-A203-3A2D54E50314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="" xmlns:a16="http://schemas.microsoft.com/office/drawing/2014/main" id="{2F7F7065-A527-4043-B78A-B17FE5CFD51E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="" xmlns:a16="http://schemas.microsoft.com/office/drawing/2014/main" id="{284A980B-3F64-487D-8AF6-EACF723E8F59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="" xmlns:a16="http://schemas.microsoft.com/office/drawing/2014/main" id="{666304A5-64EE-4477-8661-B98956B83FB8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="" xmlns:a16="http://schemas.microsoft.com/office/drawing/2014/main" id="{8F4E4067-35C1-48CE-83E3-0C3848C84E9A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="" xmlns:a16="http://schemas.microsoft.com/office/drawing/2014/main" id="{62346630-2AB0-43A0-B3A9-D2AFA726946B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="" xmlns:a16="http://schemas.microsoft.com/office/drawing/2014/main" id="{DE5284D0-B324-4F31-BDE2-FA91291482F9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="" xmlns:a16="http://schemas.microsoft.com/office/drawing/2014/main" id="{D0820F46-02AA-4B32-9679-6BEFC604E6E1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="" xmlns:a16="http://schemas.microsoft.com/office/drawing/2014/main" id="{F6A872EC-A962-4E57-B2F3-ECA58EEB3B69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="" xmlns:a16="http://schemas.microsoft.com/office/drawing/2014/main" id="{33BCEDB5-2F3B-4CD7-B5EE-0026D84879E9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="" xmlns:a16="http://schemas.microsoft.com/office/drawing/2014/main" id="{F8658637-211B-48CA-8F09-A00D7E552C1A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="" xmlns:a16="http://schemas.microsoft.com/office/drawing/2014/main" id="{36237D2D-F2D3-4941-BCE1-DCC3F3DBD1B2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="" xmlns:a16="http://schemas.microsoft.com/office/drawing/2014/main" id="{F361C1A4-7C82-42B6-8D93-CE504F71918D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="" xmlns:a16="http://schemas.microsoft.com/office/drawing/2014/main" id="{A84C5983-AFA2-458E-B212-D1ACD278096C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="" xmlns:a16="http://schemas.microsoft.com/office/drawing/2014/main" id="{FFAF1944-A705-4571-B703-C90E85A878B0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="" xmlns:a16="http://schemas.microsoft.com/office/drawing/2014/main" id="{9F540139-F17A-4769-B756-4C3E5A135CA8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="" xmlns:a16="http://schemas.microsoft.com/office/drawing/2014/main" id="{3F886F2A-756D-47B9-8DC0-451E68CEED5A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="" xmlns:a16="http://schemas.microsoft.com/office/drawing/2014/main" id="{6F7CD610-A055-465A-9A60-9D2DE2CEF269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340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2">
            <a:extLst>
              <a:ext uri="{FF2B5EF4-FFF2-40B4-BE49-F238E27FC236}">
                <a16:creationId xmlns="" xmlns:a16="http://schemas.microsoft.com/office/drawing/2014/main" id="{C3CDBD8A-9384-44B4-A536-D8B8A84F078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 bwMode="gray">
          <a:xfrm>
            <a:off x="-12418" y="1071561"/>
            <a:ext cx="6108418" cy="5455237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endParaRPr lang="en-US" noProof="0"/>
          </a:p>
        </p:txBody>
      </p:sp>
      <p:graphicFrame>
        <p:nvGraphicFramePr>
          <p:cNvPr id="33" name="Object 32" hidden="1">
            <a:extLst>
              <a:ext uri="{FF2B5EF4-FFF2-40B4-BE49-F238E27FC236}">
                <a16:creationId xmlns="" xmlns:a16="http://schemas.microsoft.com/office/drawing/2014/main" id="{97CF15C5-E71F-4824-A3E7-B0D46257D4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5323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12950054-C1C0-4C68-B9C9-386E2EA79B5E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5" name="Title 34">
            <a:extLst>
              <a:ext uri="{FF2B5EF4-FFF2-40B4-BE49-F238E27FC236}">
                <a16:creationId xmlns="" xmlns:a16="http://schemas.microsoft.com/office/drawing/2014/main" id="{6A0A7CF6-4D64-446B-A2C8-D1AB7505D9E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92895" y="1071562"/>
            <a:ext cx="11609252" cy="5458837"/>
          </a:xfrm>
          <a:ln w="12700">
            <a:solidFill>
              <a:schemeClr val="tx2"/>
            </a:solidFill>
          </a:ln>
        </p:spPr>
        <p:txBody>
          <a:bodyPr lIns="6858000" rIns="54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="" xmlns:a16="http://schemas.microsoft.com/office/drawing/2014/main" id="{74BE29F5-BC95-4C64-B2A9-30CB346640FA}"/>
              </a:ext>
            </a:extLst>
          </p:cNvPr>
          <p:cNvSpPr/>
          <p:nvPr userDrawn="1"/>
        </p:nvSpPr>
        <p:spPr bwMode="gray">
          <a:xfrm>
            <a:off x="6096000" y="3030984"/>
            <a:ext cx="769964" cy="1539929"/>
          </a:xfrm>
          <a:prstGeom prst="rect">
            <a:avLst/>
          </a:prstGeom>
          <a:solidFill>
            <a:srgbClr val="24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noProof="0"/>
          </a:p>
        </p:txBody>
      </p:sp>
      <p:sp>
        <p:nvSpPr>
          <p:cNvPr id="34" name="Rechteck 32" hidden="1">
            <a:extLst>
              <a:ext uri="{FF2B5EF4-FFF2-40B4-BE49-F238E27FC236}">
                <a16:creationId xmlns="" xmlns:a16="http://schemas.microsoft.com/office/drawing/2014/main" id="{A3C70602-ADB1-450D-B52E-F8A0EBA0C425}"/>
              </a:ext>
            </a:extLst>
          </p:cNvPr>
          <p:cNvSpPr/>
          <p:nvPr userDrawn="1"/>
        </p:nvSpPr>
        <p:spPr bwMode="gray">
          <a:xfrm>
            <a:off x="299378" y="1070369"/>
            <a:ext cx="11602768" cy="54599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BCAFD96-7F4F-4709-BA8D-641E5DEC7D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14976" y="3030538"/>
            <a:ext cx="1550988" cy="1539875"/>
          </a:xfrm>
          <a:solidFill>
            <a:schemeClr val="tx2">
              <a:alpha val="80000"/>
            </a:schemeClr>
          </a:solidFill>
          <a:ln>
            <a:noFill/>
          </a:ln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0" indent="0" algn="ctr">
              <a:buNone/>
              <a:defRPr sz="6000" b="1">
                <a:solidFill>
                  <a:schemeClr val="bg1"/>
                </a:solidFill>
              </a:defRPr>
            </a:lvl2pPr>
            <a:lvl3pPr marL="0" indent="0" algn="ctr">
              <a:buNone/>
              <a:defRPr sz="6000" b="1">
                <a:solidFill>
                  <a:schemeClr val="bg1"/>
                </a:solidFill>
              </a:defRPr>
            </a:lvl3pPr>
            <a:lvl4pPr marL="0" indent="0" algn="ctr">
              <a:buNone/>
              <a:defRPr sz="6000" b="1">
                <a:solidFill>
                  <a:schemeClr val="bg1"/>
                </a:solidFill>
              </a:defRPr>
            </a:lvl4pPr>
            <a:lvl5pPr marL="0" indent="0" algn="ctr">
              <a:buNone/>
              <a:defRPr sz="6000" b="1">
                <a:solidFill>
                  <a:schemeClr val="bg1"/>
                </a:solidFill>
              </a:defRPr>
            </a:lvl5pPr>
            <a:lvl6pPr marL="0" indent="0" algn="ctr">
              <a:buNone/>
              <a:defRPr sz="6000" b="1">
                <a:solidFill>
                  <a:schemeClr val="bg1"/>
                </a:solidFill>
              </a:defRPr>
            </a:lvl6pPr>
            <a:lvl7pPr marL="0" indent="0" algn="ctr">
              <a:buNone/>
              <a:defRPr sz="6000" b="1">
                <a:solidFill>
                  <a:schemeClr val="bg1"/>
                </a:solidFill>
              </a:defRPr>
            </a:lvl7pPr>
            <a:lvl8pPr marL="0" indent="0" algn="ctr">
              <a:buNone/>
              <a:defRPr sz="6000" b="1">
                <a:solidFill>
                  <a:schemeClr val="bg1"/>
                </a:solidFill>
              </a:defRPr>
            </a:lvl8pPr>
            <a:lvl9pPr marL="0" indent="0" algn="ctr">
              <a:buNone/>
              <a:defRPr sz="6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D3C42B8D-9C5E-4AC3-B49D-6C44F3E096D1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fld id="{8B26E17A-87B6-48D3-8E81-99C4B4F1B75B}" type="datetime1">
              <a:rPr lang="en-US" noProof="0" smtClean="0"/>
              <a:pPr/>
              <a:t>4/29/2020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490C624-764C-43C0-8620-84202A5E8C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8B4CB71-05C4-46E6-9562-9E6C86321A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36" name="Gruppieren 35">
            <a:extLst>
              <a:ext uri="{FF2B5EF4-FFF2-40B4-BE49-F238E27FC236}">
                <a16:creationId xmlns="" xmlns:a16="http://schemas.microsoft.com/office/drawing/2014/main" id="{B53541E3-A3BF-4500-BDBC-A6F821A0B713}"/>
              </a:ext>
            </a:extLst>
          </p:cNvPr>
          <p:cNvGrpSpPr/>
          <p:nvPr userDrawn="1"/>
        </p:nvGrpSpPr>
        <p:grpSpPr bwMode="gray">
          <a:xfrm>
            <a:off x="277530" y="326519"/>
            <a:ext cx="2196872" cy="482701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37" name="Freihandform: Form 36">
              <a:extLst>
                <a:ext uri="{FF2B5EF4-FFF2-40B4-BE49-F238E27FC236}">
                  <a16:creationId xmlns="" xmlns:a16="http://schemas.microsoft.com/office/drawing/2014/main" id="{55CDE6B1-830A-4827-94B6-5D4D17D828CB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="" xmlns:a16="http://schemas.microsoft.com/office/drawing/2014/main" id="{C25E994E-22B6-41E7-9CDE-30F7B2EBF704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="" xmlns:a16="http://schemas.microsoft.com/office/drawing/2014/main" id="{2C3A81A5-E006-4673-AD62-114BE9FB14CD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="" xmlns:a16="http://schemas.microsoft.com/office/drawing/2014/main" id="{4475CF90-806D-4700-880A-1A077C9331AE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="" xmlns:a16="http://schemas.microsoft.com/office/drawing/2014/main" id="{7313401C-BD20-43A0-AEB7-D27499EE7B14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="" xmlns:a16="http://schemas.microsoft.com/office/drawing/2014/main" id="{23052EF4-9314-4373-85BE-0031707ABE15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="" xmlns:a16="http://schemas.microsoft.com/office/drawing/2014/main" id="{EBCCF388-B4C0-4B7E-9B87-C72860759951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="" xmlns:a16="http://schemas.microsoft.com/office/drawing/2014/main" id="{7FEFEC4A-7E55-4518-B116-12AE4D7EBD97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="" xmlns:a16="http://schemas.microsoft.com/office/drawing/2014/main" id="{9BED1948-7C6E-4055-B67B-0653BCC1937F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="" xmlns:a16="http://schemas.microsoft.com/office/drawing/2014/main" id="{E88711E3-DD19-4216-A0FB-EC0611CA6047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="" xmlns:a16="http://schemas.microsoft.com/office/drawing/2014/main" id="{7A89BF2C-725E-4DA6-81D5-C5A743D54F52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="" xmlns:a16="http://schemas.microsoft.com/office/drawing/2014/main" id="{9357F1B5-37EF-4F10-9345-95138E472DE9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="" xmlns:a16="http://schemas.microsoft.com/office/drawing/2014/main" id="{E8F91912-61F1-47DA-A070-745AE018A6F9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="" xmlns:a16="http://schemas.microsoft.com/office/drawing/2014/main" id="{E2EFFB48-A2B6-4DEA-8286-6BB591828991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="" xmlns:a16="http://schemas.microsoft.com/office/drawing/2014/main" id="{886706F0-2320-4AAF-924C-04950F3C7469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="" xmlns:a16="http://schemas.microsoft.com/office/drawing/2014/main" id="{7318BC3A-486F-4F73-96DC-C623EB7A3BB8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="" xmlns:a16="http://schemas.microsoft.com/office/drawing/2014/main" id="{C7CC4962-C456-49C0-99B1-A864C3811F09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="" xmlns:a16="http://schemas.microsoft.com/office/drawing/2014/main" id="{3438CAA0-9060-477E-8FE1-E417FAB1D1DC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="" xmlns:a16="http://schemas.microsoft.com/office/drawing/2014/main" id="{0107A2D8-F4AE-44C7-887A-FC7070040226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="" xmlns:a16="http://schemas.microsoft.com/office/drawing/2014/main" id="{9BDAF7A5-365F-46DC-A1E6-D2A23DADE39C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="" xmlns:a16="http://schemas.microsoft.com/office/drawing/2014/main" id="{AB81E90A-1787-4398-9A22-F089967D9E87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="" xmlns:a16="http://schemas.microsoft.com/office/drawing/2014/main" id="{2CA24ED0-3B74-413E-962F-C96AED80EAA2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="" xmlns:a16="http://schemas.microsoft.com/office/drawing/2014/main" id="{445EA8B1-6AAE-4BB6-A597-2A4FDFD49CBE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/>
              <a:endParaRPr lang="en-US" noProof="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273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="" xmlns:a16="http://schemas.microsoft.com/office/drawing/2014/main" id="{3A8007CF-EEE0-41C5-BE50-6D3D1409D2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6727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2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B05B3576-554F-4179-BB20-8D8CFB73E57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69D320D-B05B-4994-8050-65DA2352C8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7375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CCE5476-60EA-4A2C-AE03-469AAF4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F4E9BA6-9407-471E-8BE0-3C644DED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60EEBD-8A3A-4045-A507-02F35C8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7381E464-80E6-4F2F-A2B9-1422ED13F1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ADE5B64C-E1D3-4D5D-B7D1-7D9F8B883605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7374" y="1268413"/>
            <a:ext cx="11016000" cy="43560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 algn="l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 algn="l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 algn="l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 algn="l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 algn="l">
              <a:buNone/>
              <a:defRPr sz="1800" cap="all" baseline="0">
                <a:solidFill>
                  <a:schemeClr val="tx2"/>
                </a:solidFill>
              </a:defRPr>
            </a:lvl6pPr>
            <a:lvl7pPr marL="0" indent="0" algn="l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 algn="l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 algn="l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A0A8AB13-273B-4950-9E7D-330FBDC08C1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87375" y="1773243"/>
            <a:ext cx="11017249" cy="42481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21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="" xmlns:a16="http://schemas.microsoft.com/office/drawing/2014/main" id="{3A8007CF-EEE0-41C5-BE50-6D3D1409D2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040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="" xmlns:a16="http://schemas.microsoft.com/office/drawing/2014/main" id="{3A8007CF-EEE0-41C5-BE50-6D3D1409D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B05B3576-554F-4179-BB20-8D8CFB73E57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69D320D-B05B-4994-8050-65DA2352C8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7375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CCE5476-60EA-4A2C-AE03-469AAF4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F4E9BA6-9407-471E-8BE0-3C644DED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60EEBD-8A3A-4045-A507-02F35C8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  <a:lvl6pPr algn="r">
              <a:defRPr/>
            </a:lvl6pPr>
            <a:lvl7pPr algn="r">
              <a:defRPr/>
            </a:lvl7pPr>
            <a:lvl8pPr algn="r">
              <a:defRPr/>
            </a:lvl8pPr>
            <a:lvl9pPr algn="r">
              <a:defRPr/>
            </a:lvl9pPr>
          </a:lstStyle>
          <a:p>
            <a:r>
              <a:rPr lang="en-US" noProof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7381E464-80E6-4F2F-A2B9-1422ED13F1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ADE5B64C-E1D3-4D5D-B7D1-7D9F8B883605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7374" y="1268413"/>
            <a:ext cx="11016000" cy="43560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 algn="l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 algn="l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 algn="l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 algn="l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 algn="l">
              <a:buNone/>
              <a:defRPr sz="1800" cap="all" baseline="0">
                <a:solidFill>
                  <a:schemeClr val="tx2"/>
                </a:solidFill>
              </a:defRPr>
            </a:lvl6pPr>
            <a:lvl7pPr marL="0" indent="0" algn="l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 algn="l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 algn="l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66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59C8C40A-5AFF-4330-ADF1-BF8E2E4640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9561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2A370EFC-F2F4-41A1-A7EC-CAE53E85C54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9B4A3D6-B25C-4747-A526-917B5D70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48B5EC2-FEC6-4212-9E61-3EBD3FA32D46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E4E9603-2CEA-408D-8511-A392869E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92199F7-9FE9-45EA-8AB0-2F8E87D9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  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5DFA3556-1C45-48FF-8121-B2F71186F8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F933FCB8-CEEB-428B-8E3D-868FFE5D1B35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7374" y="1268413"/>
            <a:ext cx="5364161" cy="43560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 algn="l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 algn="l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 algn="l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 algn="l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 algn="l">
              <a:buNone/>
              <a:defRPr sz="1800" cap="all" baseline="0">
                <a:solidFill>
                  <a:schemeClr val="tx2"/>
                </a:solidFill>
              </a:defRPr>
            </a:lvl6pPr>
            <a:lvl7pPr marL="0" indent="0" algn="l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 algn="l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 algn="l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2BF33F89-D0E7-4F7B-8430-B767C0C4FD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240463" y="1268413"/>
            <a:ext cx="5364162" cy="4349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>
              <a:defRPr sz="1800" cap="all" baseline="0">
                <a:solidFill>
                  <a:schemeClr val="tx2"/>
                </a:solidFill>
              </a:defRPr>
            </a:lvl6pPr>
            <a:lvl7pPr marL="0" indent="0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AD1CEEDB-01BF-4333-9ACF-12A07598D9E7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87375" y="1773238"/>
            <a:ext cx="5364160" cy="4248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78E53C12-BB83-4A81-9914-D214910D0282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6240463" y="1773238"/>
            <a:ext cx="5364000" cy="42481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="" xmlns:a16="http://schemas.microsoft.com/office/drawing/2014/main" id="{D684218B-6FB3-4328-87F8-2D0211129D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87375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98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="" xmlns:a16="http://schemas.microsoft.com/office/drawing/2014/main" id="{659CA7CE-6892-4E92-8888-37A0DF1280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8456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="" xmlns:a16="http://schemas.microsoft.com/office/drawing/2014/main" id="{51EDC7C2-EEA2-466C-85D7-B8B0D89C3E9A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9B4A3D6-B25C-4747-A526-917B5D70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85CB392-4C0F-4C6D-8115-CF725B0FBB23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E4E9603-2CEA-408D-8511-A392869E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92199F7-9FE9-45EA-8AB0-2F8E87D9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  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Bildplatzhalter 9">
            <a:extLst>
              <a:ext uri="{FF2B5EF4-FFF2-40B4-BE49-F238E27FC236}">
                <a16:creationId xmlns="" xmlns:a16="http://schemas.microsoft.com/office/drawing/2014/main" id="{FC37FD9D-6DF8-4B6E-8900-573E5212B6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1268413"/>
            <a:ext cx="5951538" cy="4752975"/>
          </a:xfrm>
        </p:spPr>
        <p:txBody>
          <a:bodyPr lIns="108000" tIns="72000" rIns="72000"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0F34A95A-5F2D-4B9E-8C26-1A7E054962E6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6240461" y="1268413"/>
            <a:ext cx="5364000" cy="43560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 algn="l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 algn="l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 algn="l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 algn="l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 algn="l">
              <a:buNone/>
              <a:defRPr sz="1800" cap="all" baseline="0">
                <a:solidFill>
                  <a:schemeClr val="tx2"/>
                </a:solidFill>
              </a:defRPr>
            </a:lvl6pPr>
            <a:lvl7pPr marL="0" indent="0" algn="l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 algn="l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 algn="l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B5D1BB-CE92-40CE-A10F-E52FC8BD1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240463" y="1773238"/>
            <a:ext cx="5364000" cy="42481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40EADE19-5898-4E1D-B505-FBF7D117CB4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1E636D15-B864-4A22-819C-D9B8E76C26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86800" y="6057900"/>
            <a:ext cx="11016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92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1BE34DD7-6111-4790-B270-ADDB50505401}"/>
              </a:ext>
            </a:extLst>
          </p:cNvPr>
          <p:cNvSpPr/>
          <p:nvPr userDrawn="1"/>
        </p:nvSpPr>
        <p:spPr bwMode="gray">
          <a:xfrm>
            <a:off x="7336953" y="1268413"/>
            <a:ext cx="4864100" cy="4752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600" noProof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08B1DAE7-0E19-4096-AA06-34A46B65E5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645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3"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19554D2-6CB4-45C8-8224-34FD01CA3800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92BCC550-2B66-4DED-9EE5-47DB770066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7942262" y="2847479"/>
            <a:ext cx="3662363" cy="3173909"/>
          </a:xfrm>
          <a:noFill/>
        </p:spPr>
        <p:txBody>
          <a:bodyPr lIns="0" t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979488" indent="-171450">
              <a:buClr>
                <a:schemeClr val="bg1"/>
              </a:buClr>
              <a:buFont typeface="Verdana" panose="020B06040305040402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6C3CBE1F-89B8-436E-BA2B-DFE119AFA6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7942264" y="1906587"/>
            <a:ext cx="3662362" cy="574114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600" b="1" i="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9B4A3D6-B25C-4747-A526-917B5D70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21A40A3-5C9A-4D1C-873A-20A20FA61F30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5E4E9603-2CEA-408D-8511-A392869E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92199F7-9FE9-45EA-8AB0-2F8E87D9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noProof="0"/>
              <a:t>  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625FCD1E-5B1C-40BD-B3FC-8392FF60F38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FB06ECD0-AE97-424E-9B20-B60D822AD911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7374" y="1268413"/>
            <a:ext cx="6444000" cy="43560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1800" cap="all" baseline="0">
                <a:solidFill>
                  <a:schemeClr val="tx2"/>
                </a:solidFill>
              </a:defRPr>
            </a:lvl1pPr>
            <a:lvl2pPr marL="0" indent="0" algn="l">
              <a:buNone/>
              <a:defRPr sz="1800" cap="all" baseline="0">
                <a:solidFill>
                  <a:schemeClr val="tx2"/>
                </a:solidFill>
              </a:defRPr>
            </a:lvl2pPr>
            <a:lvl3pPr marL="0" indent="0" algn="l">
              <a:buNone/>
              <a:defRPr sz="1800" cap="all" baseline="0">
                <a:solidFill>
                  <a:schemeClr val="tx2"/>
                </a:solidFill>
              </a:defRPr>
            </a:lvl3pPr>
            <a:lvl4pPr marL="0" indent="0" algn="l">
              <a:buNone/>
              <a:defRPr sz="1800" cap="all" baseline="0">
                <a:solidFill>
                  <a:schemeClr val="tx2"/>
                </a:solidFill>
              </a:defRPr>
            </a:lvl4pPr>
            <a:lvl5pPr marL="0" indent="0" algn="l">
              <a:buNone/>
              <a:defRPr sz="1800" cap="all" baseline="0">
                <a:solidFill>
                  <a:schemeClr val="tx2"/>
                </a:solidFill>
              </a:defRPr>
            </a:lvl5pPr>
            <a:lvl6pPr marL="0" indent="0" algn="l">
              <a:buNone/>
              <a:defRPr sz="1800" cap="all" baseline="0">
                <a:solidFill>
                  <a:schemeClr val="tx2"/>
                </a:solidFill>
              </a:defRPr>
            </a:lvl6pPr>
            <a:lvl7pPr marL="0" indent="0" algn="l">
              <a:buNone/>
              <a:defRPr sz="1800" cap="all" baseline="0">
                <a:solidFill>
                  <a:schemeClr val="tx2"/>
                </a:solidFill>
              </a:defRPr>
            </a:lvl7pPr>
            <a:lvl8pPr marL="0" indent="0" algn="l">
              <a:buNone/>
              <a:defRPr sz="1800" cap="all" baseline="0">
                <a:solidFill>
                  <a:schemeClr val="tx2"/>
                </a:solidFill>
              </a:defRPr>
            </a:lvl8pPr>
            <a:lvl9pPr marL="0" indent="0" algn="l">
              <a:buNone/>
              <a:defRPr sz="18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106A6251-4726-4826-893F-A5182931C0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87375" y="1773238"/>
            <a:ext cx="6444000" cy="42481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="" xmlns:a16="http://schemas.microsoft.com/office/drawing/2014/main" id="{4604FBED-869A-4A6A-9198-C4031D080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6800" y="6057900"/>
            <a:ext cx="10998000" cy="192139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800"/>
            </a:lvl1pPr>
            <a:lvl2pPr marL="0" indent="0">
              <a:spcAft>
                <a:spcPts val="0"/>
              </a:spcAft>
              <a:buNone/>
              <a:defRPr sz="700"/>
            </a:lvl2pPr>
            <a:lvl3pPr marL="0" indent="0">
              <a:spcAft>
                <a:spcPts val="0"/>
              </a:spcAft>
              <a:buNone/>
              <a:defRPr sz="700"/>
            </a:lvl3pPr>
            <a:lvl4pPr marL="0" indent="0">
              <a:spcAft>
                <a:spcPts val="0"/>
              </a:spcAft>
              <a:buNone/>
              <a:defRPr sz="700"/>
            </a:lvl4pPr>
            <a:lvl5pPr marL="0" indent="0">
              <a:spcAft>
                <a:spcPts val="0"/>
              </a:spcAft>
              <a:buNone/>
              <a:defRPr sz="700"/>
            </a:lvl5pPr>
            <a:lvl6pPr marL="0" indent="0" algn="l">
              <a:spcAft>
                <a:spcPts val="0"/>
              </a:spcAft>
              <a:defRPr sz="700"/>
            </a:lvl6pPr>
            <a:lvl7pPr marL="0" indent="0">
              <a:spcAft>
                <a:spcPts val="0"/>
              </a:spcAft>
              <a:buNone/>
              <a:defRPr sz="700"/>
            </a:lvl7pPr>
            <a:lvl8pPr marL="0" indent="0">
              <a:spcAft>
                <a:spcPts val="0"/>
              </a:spcAft>
              <a:buNone/>
              <a:defRPr sz="700"/>
            </a:lvl8pPr>
            <a:lvl9pPr marL="0" indent="0">
              <a:spcAft>
                <a:spcPts val="0"/>
              </a:spcAft>
              <a:buNone/>
              <a:tabLst/>
              <a:defRPr sz="7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="" xmlns:a16="http://schemas.microsoft.com/office/drawing/2014/main" id="{7D37239F-F8B4-4EFD-9530-B10A6382B98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99106" y="1268413"/>
            <a:ext cx="0" cy="47529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1155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443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>
            <a:extLst>
              <a:ext uri="{FF2B5EF4-FFF2-40B4-BE49-F238E27FC236}">
                <a16:creationId xmlns="" xmlns:a16="http://schemas.microsoft.com/office/drawing/2014/main" id="{7FA8F2F7-553A-495E-937C-6CFFC5F519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12647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think-cell Slide" r:id="rId28" imgW="306" imgH="306" progId="TCLayout.ActiveDocument.1">
                  <p:embed/>
                </p:oleObj>
              </mc:Choice>
              <mc:Fallback>
                <p:oleObj name="think-cell Slide" r:id="rId2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 hidden="1">
            <a:extLst>
              <a:ext uri="{FF2B5EF4-FFF2-40B4-BE49-F238E27FC236}">
                <a16:creationId xmlns="" xmlns:a16="http://schemas.microsoft.com/office/drawing/2014/main" id="{907F7C48-ED46-4844-AA2B-948F4AF51F45}"/>
              </a:ext>
            </a:extLst>
          </p:cNvPr>
          <p:cNvSpPr/>
          <p:nvPr userDrawn="1">
            <p:custDataLst>
              <p:tags r:id="rId27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 dirty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DA0E7D88-F8D9-4AF7-A8CB-6121CB519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799036" y="6607764"/>
            <a:ext cx="4356000" cy="14312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700">
                <a:solidFill>
                  <a:schemeClr val="tx1"/>
                </a:solidFill>
              </a:defRPr>
            </a:lvl2pPr>
            <a:lvl3pPr marL="0" indent="0" algn="r">
              <a:defRPr sz="700"/>
            </a:lvl3pPr>
            <a:lvl4pPr marL="0" indent="0" algn="r">
              <a:defRPr sz="700"/>
            </a:lvl4pPr>
            <a:lvl5pPr marL="0" indent="0" algn="r">
              <a:defRPr sz="700"/>
            </a:lvl5pPr>
            <a:lvl6pPr marL="0" indent="0" algn="r">
              <a:defRPr sz="700">
                <a:solidFill>
                  <a:schemeClr val="tx1"/>
                </a:solidFill>
              </a:defRPr>
            </a:lvl6pPr>
            <a:lvl7pPr marL="0" indent="0" algn="r">
              <a:defRPr sz="700">
                <a:solidFill>
                  <a:schemeClr val="tx1"/>
                </a:solidFill>
              </a:defRPr>
            </a:lvl7pPr>
            <a:lvl8pPr marL="0" indent="0" algn="r">
              <a:defRPr sz="700">
                <a:solidFill>
                  <a:schemeClr val="tx1"/>
                </a:solidFill>
              </a:defRPr>
            </a:lvl8pPr>
            <a:lvl9pPr marL="0" indent="0" algn="r">
              <a:defRPr sz="700"/>
            </a:lvl9pPr>
          </a:lstStyle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D3C17AE-1E83-40A8-A3AF-92A45C668A5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270331" y="6607764"/>
            <a:ext cx="628044" cy="1431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700"/>
            </a:lvl2pPr>
            <a:lvl3pPr marL="0" indent="0" algn="r">
              <a:defRPr sz="700"/>
            </a:lvl3pPr>
            <a:lvl4pPr marL="0" indent="0" algn="r">
              <a:defRPr sz="700"/>
            </a:lvl4pPr>
            <a:lvl5pPr marL="0" indent="0" algn="r">
              <a:defRPr sz="700"/>
            </a:lvl5pPr>
            <a:lvl6pPr marL="0" indent="0" algn="r">
              <a:defRPr sz="700"/>
            </a:lvl6pPr>
            <a:lvl7pPr marL="0" indent="0" algn="r">
              <a:defRPr sz="700"/>
            </a:lvl7pPr>
            <a:lvl8pPr marL="0" indent="0" algn="r">
              <a:defRPr sz="700"/>
            </a:lvl8pPr>
            <a:lvl9pPr marL="0" indent="0" algn="r">
              <a:defRPr sz="700"/>
            </a:lvl9pPr>
          </a:lstStyle>
          <a:p>
            <a:fld id="{26EB36C7-7E2F-4DDC-A9E2-9310C36AB538}" type="datetime1">
              <a:rPr lang="en-US" noProof="0" smtClean="0"/>
              <a:t>4/29/2020</a:t>
            </a:fld>
            <a:endParaRPr lang="en-US" noProof="0" dirty="0"/>
          </a:p>
        </p:txBody>
      </p:sp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E0835B4E-1D5A-46FE-B3E6-A6A9447874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7375" y="346076"/>
            <a:ext cx="11017249" cy="720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9A867B3-B93E-46EE-8A1A-43CD7D669D1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87375" y="1773243"/>
            <a:ext cx="11017249" cy="4248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0AEE3E5-BEE8-43A1-B37D-9D1E87330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08000" y="6607764"/>
            <a:ext cx="696624" cy="1431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  <a:lvl2pPr marL="0" indent="0">
              <a:defRPr sz="700" b="1"/>
            </a:lvl2pPr>
            <a:lvl3pPr marL="0" indent="0">
              <a:defRPr sz="700" b="1"/>
            </a:lvl3pPr>
            <a:lvl4pPr marL="0" indent="0">
              <a:defRPr sz="700" b="1"/>
            </a:lvl4pPr>
            <a:lvl5pPr marL="0" indent="0">
              <a:tabLst/>
              <a:defRPr sz="700" b="1"/>
            </a:lvl5pPr>
            <a:lvl6pPr marL="0" indent="0">
              <a:defRPr sz="700" b="1"/>
            </a:lvl6pPr>
            <a:lvl7pPr marL="0" indent="0">
              <a:defRPr sz="700" b="1"/>
            </a:lvl7pPr>
            <a:lvl8pPr marL="0" indent="0">
              <a:defRPr sz="700" b="1"/>
            </a:lvl8pPr>
            <a:lvl9pPr marL="0" indent="0">
              <a:defRPr sz="700" b="1"/>
            </a:lvl9pPr>
          </a:lstStyle>
          <a:p>
            <a:r>
              <a:rPr lang="en-US" noProof="0" dirty="0"/>
              <a:t>Page </a:t>
            </a:r>
            <a:fld id="{2CB2E8EB-2C5B-4D97-B458-C472B19B055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="" xmlns:a16="http://schemas.microsoft.com/office/drawing/2014/main" id="{83DFD8A4-8803-4A58-AFD2-D5DDCFDBB9A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574792" y="6530344"/>
            <a:ext cx="10617208" cy="0"/>
          </a:xfrm>
          <a:prstGeom prst="line">
            <a:avLst/>
          </a:prstGeom>
          <a:noFill/>
          <a:ln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C5ABB3B1-C12F-485D-8B22-84DD727E4BB4}"/>
              </a:ext>
            </a:extLst>
          </p:cNvPr>
          <p:cNvGrpSpPr/>
          <p:nvPr userDrawn="1"/>
        </p:nvGrpSpPr>
        <p:grpSpPr bwMode="gray">
          <a:xfrm>
            <a:off x="597693" y="6450463"/>
            <a:ext cx="1071249" cy="235378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56C0214D-6E38-4AC9-B0F3-D6FDF13E3C81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81D59562-B614-4DFF-AEAA-0F6384FB3B3D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CD1FF38-AB51-4C2D-8651-375CB2882817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AB322A42-83A7-4205-86FE-1C2F3CA38E93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A3A7A63-0A98-4B56-9692-CD20FDD72957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A8171E37-2A3F-43BD-96BC-5954CEC4A808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31A0E6E-7766-4903-B2D7-C02FEA496432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AF2DCCC7-9A6D-4679-9BFD-985F8309BBA8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419D4639-69A4-4B20-BA98-E0F13ABF2642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="" xmlns:a16="http://schemas.microsoft.com/office/drawing/2014/main" id="{05F77857-58C9-41CB-BC38-211B5394188B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="" xmlns:a16="http://schemas.microsoft.com/office/drawing/2014/main" id="{7CBDD32C-4F50-45E8-BE45-4C13F553AD90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346319DE-4A04-46AD-B513-88C81E2CFAC0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FBCB146A-784C-45AE-8287-525D34FBB37A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A7F4E4D7-3DE7-4E07-9B87-7BE1D89AF913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D1FA0830-A873-4377-BED5-B5A70C724FED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1589D82E-C38B-4452-AADA-383BB4BCA5C4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9D336311-6BFF-4693-BD08-84DA11B82EB0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="" xmlns:a16="http://schemas.microsoft.com/office/drawing/2014/main" id="{2A374289-F7A5-48DD-8279-D3CE58E624A2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="" xmlns:a16="http://schemas.microsoft.com/office/drawing/2014/main" id="{219F9DB2-8D27-42E9-B785-FA032F9CCB28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="" xmlns:a16="http://schemas.microsoft.com/office/drawing/2014/main" id="{F1C99E8B-FE03-48A1-8649-B3AC31BB7ECC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="" xmlns:a16="http://schemas.microsoft.com/office/drawing/2014/main" id="{17D8DC28-A981-486C-A529-BFD3D14E79E8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="" xmlns:a16="http://schemas.microsoft.com/office/drawing/2014/main" id="{0403805B-0B60-48DD-BCDF-E91F3EFF338A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="" xmlns:a16="http://schemas.microsoft.com/office/drawing/2014/main" id="{372AF66B-B846-4D34-8AB3-4C720A29EB65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117B9F1D-5C66-4E41-9959-FEE0308BEB8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0" y="6530344"/>
            <a:ext cx="528638" cy="0"/>
          </a:xfrm>
          <a:prstGeom prst="line">
            <a:avLst/>
          </a:prstGeom>
          <a:noFill/>
          <a:ln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chteck 32">
            <a:extLst>
              <a:ext uri="{FF2B5EF4-FFF2-40B4-BE49-F238E27FC236}">
                <a16:creationId xmlns="" xmlns:a16="http://schemas.microsoft.com/office/drawing/2014/main" id="{EA5193CA-CA4C-4CF1-A68D-28DE00424F6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0038" y="384187"/>
            <a:ext cx="216000" cy="2047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6000" b="1" noProof="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275923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92" r:id="rId3"/>
    <p:sldLayoutId id="2147483662" r:id="rId4"/>
    <p:sldLayoutId id="2147483650" r:id="rId5"/>
    <p:sldLayoutId id="2147483693" r:id="rId6"/>
    <p:sldLayoutId id="2147483652" r:id="rId7"/>
    <p:sldLayoutId id="2147483663" r:id="rId8"/>
    <p:sldLayoutId id="2147483664" r:id="rId9"/>
    <p:sldLayoutId id="2147483666" r:id="rId10"/>
    <p:sldLayoutId id="2147483667" r:id="rId11"/>
    <p:sldLayoutId id="2147483654" r:id="rId12"/>
    <p:sldLayoutId id="2147483665" r:id="rId13"/>
    <p:sldLayoutId id="2147483668" r:id="rId14"/>
    <p:sldLayoutId id="2147483669" r:id="rId15"/>
    <p:sldLayoutId id="2147483670" r:id="rId16"/>
    <p:sldLayoutId id="2147483671" r:id="rId17"/>
    <p:sldLayoutId id="2147483655" r:id="rId18"/>
    <p:sldLayoutId id="2147483698" r:id="rId19"/>
    <p:sldLayoutId id="2147483699" r:id="rId20"/>
    <p:sldLayoutId id="2147483701" r:id="rId21"/>
    <p:sldLayoutId id="214748370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2032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75" indent="-2000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8896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524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7524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6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e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sn.org/881#recommendations-for-the-novel-coronavirus-2019-epidem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isn.org/881#recommendations-for-the-novel-coronavirus-2019-epidemic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520566.0/" TargetMode="Externa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62.xml"/><Relationship Id="rId7" Type="http://schemas.openxmlformats.org/officeDocument/2006/relationships/image" Target="../media/image25.jpg"/><Relationship Id="rId2" Type="http://schemas.openxmlformats.org/officeDocument/2006/relationships/tags" Target="../tags/tag61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9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326775" cy="5461200"/>
          </a:xfrm>
        </p:spPr>
        <p:txBody>
          <a:bodyPr/>
          <a:lstStyle/>
          <a:p>
            <a:r>
              <a:rPr lang="ru-RU" sz="3600" b="0" dirty="0" smtClean="0"/>
              <a:t>Организация </a:t>
            </a:r>
            <a:r>
              <a:rPr lang="ru-RU" sz="3600" b="0" dirty="0" err="1"/>
              <a:t>гемодиализной</a:t>
            </a:r>
            <a:r>
              <a:rPr lang="ru-RU" sz="3600" b="0" dirty="0"/>
              <a:t> помощи </a:t>
            </a:r>
            <a:r>
              <a:rPr lang="en-US" sz="3600" b="0" dirty="0" smtClean="0"/>
              <a:t> </a:t>
            </a:r>
            <a:r>
              <a:rPr lang="ru-RU" sz="3600" b="0" dirty="0" smtClean="0"/>
              <a:t>в </a:t>
            </a:r>
            <a:r>
              <a:rPr lang="ru-RU" sz="3600" b="0" dirty="0"/>
              <a:t>условиях </a:t>
            </a:r>
            <a:r>
              <a:rPr lang="ru-RU" sz="3600" b="0" dirty="0" smtClean="0"/>
              <a:t>пандемии COVID-19</a:t>
            </a:r>
            <a:br>
              <a:rPr lang="ru-RU" sz="3600" b="0" dirty="0" smtClean="0"/>
            </a:br>
            <a:r>
              <a:rPr lang="ru-RU" sz="3600" b="0" dirty="0"/>
              <a:t/>
            </a:r>
            <a:br>
              <a:rPr lang="ru-RU" sz="3600" b="0" dirty="0"/>
            </a:br>
            <a:endParaRPr lang="ru-RU" sz="3600" b="0" dirty="0"/>
          </a:p>
        </p:txBody>
      </p:sp>
      <p:sp>
        <p:nvSpPr>
          <p:cNvPr id="2" name="TextBox 1"/>
          <p:cNvSpPr txBox="1"/>
          <p:nvPr/>
        </p:nvSpPr>
        <p:spPr bwMode="gray">
          <a:xfrm>
            <a:off x="5619509" y="1365813"/>
            <a:ext cx="52317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ru-RU" sz="1600" dirty="0" err="1" smtClean="0"/>
          </a:p>
        </p:txBody>
      </p:sp>
      <p:sp>
        <p:nvSpPr>
          <p:cNvPr id="3" name="TextBox 2"/>
          <p:cNvSpPr txBox="1"/>
          <p:nvPr/>
        </p:nvSpPr>
        <p:spPr bwMode="gray">
          <a:xfrm>
            <a:off x="2783710" y="76811"/>
            <a:ext cx="892986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/>
              <a:t>ВСЕРОССИЙСКИЙ ВЕБИНАР АССОЦИАЦИИ </a:t>
            </a:r>
            <a:r>
              <a:rPr lang="ru-RU" sz="2000" dirty="0" smtClean="0"/>
              <a:t>НЕФРОЛОГОВ «НЕ</a:t>
            </a:r>
            <a:r>
              <a:rPr lang="ru-RU" sz="2000" dirty="0"/>
              <a:t>Ф</a:t>
            </a:r>
            <a:r>
              <a:rPr lang="ru-RU" sz="2000" dirty="0" smtClean="0"/>
              <a:t>РОЛОГИЯ </a:t>
            </a:r>
            <a:r>
              <a:rPr lang="ru-RU" sz="2000" dirty="0"/>
              <a:t>В УСЛОВИЯХ ПАНДЕМИИ COVID-19</a:t>
            </a:r>
            <a:r>
              <a:rPr lang="ru-RU" sz="2000" dirty="0" smtClean="0"/>
              <a:t>» </a:t>
            </a:r>
          </a:p>
          <a:p>
            <a:r>
              <a:rPr lang="ru-RU" sz="2000" dirty="0" smtClean="0"/>
              <a:t>29 апреля 2020 г.</a:t>
            </a:r>
            <a:endParaRPr lang="ru-RU" sz="2000" dirty="0"/>
          </a:p>
          <a:p>
            <a:pPr algn="l"/>
            <a:endParaRPr lang="ru-RU" sz="2000" dirty="0" err="1" smtClean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746563" y="4191072"/>
            <a:ext cx="50754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000" dirty="0" err="1" smtClean="0"/>
              <a:t>К.Я.Гуревич</a:t>
            </a:r>
            <a:r>
              <a:rPr lang="ru-RU" sz="2000" dirty="0" smtClean="0"/>
              <a:t>, д.м.н., проф., </a:t>
            </a:r>
          </a:p>
          <a:p>
            <a:pPr algn="l"/>
            <a:r>
              <a:rPr lang="ru-RU" sz="2000" dirty="0" smtClean="0"/>
              <a:t>медицинский директор </a:t>
            </a:r>
            <a:r>
              <a:rPr lang="en-US" sz="2000" dirty="0" smtClean="0"/>
              <a:t>FMC</a:t>
            </a:r>
            <a:r>
              <a:rPr lang="ru-RU" sz="2000" dirty="0" smtClean="0"/>
              <a:t> в России</a:t>
            </a:r>
          </a:p>
          <a:p>
            <a:pPr algn="l"/>
            <a:r>
              <a:rPr lang="ru-RU" sz="2000" dirty="0" err="1" smtClean="0"/>
              <a:t>О.А.Кодюшева</a:t>
            </a:r>
            <a:r>
              <a:rPr lang="ru-RU" sz="2000" dirty="0" smtClean="0"/>
              <a:t>, </a:t>
            </a:r>
          </a:p>
          <a:p>
            <a:pPr algn="l"/>
            <a:r>
              <a:rPr lang="ru-RU" sz="2000" dirty="0" smtClean="0"/>
              <a:t>врач эпидемиолог </a:t>
            </a:r>
            <a:r>
              <a:rPr lang="en-US" sz="2000" dirty="0" smtClean="0"/>
              <a:t>FMC</a:t>
            </a:r>
            <a:r>
              <a:rPr lang="ru-RU" sz="2000" dirty="0" smtClean="0"/>
              <a:t> в России</a:t>
            </a:r>
          </a:p>
        </p:txBody>
      </p:sp>
      <p:sp>
        <p:nvSpPr>
          <p:cNvPr id="6" name="AutoShape 2" descr="Коронавирус, Вирус Короны,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Баннер клеток коронавируса Бесплатные векто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image.shutterstock.com/image-illustration/chinese-coronavirus-covid19-under-microscope-260nw-164394749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1184055"/>
            <a:ext cx="4437527" cy="29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01" y="301471"/>
            <a:ext cx="11017249" cy="412207"/>
          </a:xfrm>
        </p:spPr>
        <p:txBody>
          <a:bodyPr/>
          <a:lstStyle/>
          <a:p>
            <a:r>
              <a:rPr lang="ru-RU" sz="2000" dirty="0" err="1" smtClean="0"/>
              <a:t>Инфорация</a:t>
            </a:r>
            <a:r>
              <a:rPr lang="ru-RU" sz="2000" dirty="0" smtClean="0"/>
              <a:t> для больных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2" y="1099789"/>
            <a:ext cx="31242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39" y="1099789"/>
            <a:ext cx="30797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1" y="219841"/>
            <a:ext cx="5096108" cy="62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7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B60B39EA-CF01-48FF-8125-660C7591B47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1961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think-cell Folie" r:id="rId4" imgW="470" imgH="469" progId="TCLayout.ActiveDocument.1">
                  <p:embed/>
                </p:oleObj>
              </mc:Choice>
              <mc:Fallback>
                <p:oleObj name="think-cell Foli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5">
            <a:extLst>
              <a:ext uri="{FF2B5EF4-FFF2-40B4-BE49-F238E27FC236}">
                <a16:creationId xmlns:a16="http://schemas.microsoft.com/office/drawing/2014/main" xmlns="" id="{990EBF7F-A8DB-43D8-8951-5DAB20986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2" y="775273"/>
            <a:ext cx="357938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600" b="1" dirty="0">
                <a:latin typeface="Arial" panose="020B0604020202020204" pitchFamily="34" charset="0"/>
              </a:rPr>
              <a:t>Зачем нужно носить маску</a:t>
            </a:r>
            <a:r>
              <a:rPr lang="ru-RU" altLang="de-DE" sz="1600" b="1" dirty="0" smtClean="0">
                <a:latin typeface="Arial" panose="020B0604020202020204" pitchFamily="34" charset="0"/>
              </a:rPr>
              <a:t>?</a:t>
            </a:r>
            <a:r>
              <a:rPr kumimoji="0" lang="en-GB" altLang="de-DE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endParaRPr kumimoji="0" lang="en-GB" altLang="de-DE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9" name="Control 36">
            <a:extLst>
              <a:ext uri="{FF2B5EF4-FFF2-40B4-BE49-F238E27FC236}">
                <a16:creationId xmlns:a16="http://schemas.microsoft.com/office/drawing/2014/main" xmlns="" id="{CBDC660B-0AA2-4BDE-B3DC-4DD3247EF06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75610" y="1233877"/>
            <a:ext cx="3791422" cy="3778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Инфекции в основном передаются от человека к человеку через мелкие капли, выделяемые из носа или рта больного COVID‑19</a:t>
            </a:r>
            <a:r>
              <a:rPr lang="en-GB" alt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altLang="de-DE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de-DE" sz="1400" dirty="0">
                <a:latin typeface="Arial" panose="020B0604020202020204" pitchFamily="34" charset="0"/>
              </a:rPr>
              <a:t>В качестве физического барьера медицинские маски предназначены для предотвращения попадания этих капель на поверхность или </a:t>
            </a:r>
            <a:r>
              <a:rPr lang="ru-RU" altLang="de-DE" sz="1400" dirty="0" smtClean="0">
                <a:latin typeface="Arial" panose="020B0604020202020204" pitchFamily="34" charset="0"/>
              </a:rPr>
              <a:t>людей.</a:t>
            </a:r>
            <a:r>
              <a:rPr lang="ru-RU" altLang="de-DE" sz="1400" dirty="0">
                <a:latin typeface="Arial" panose="020B0604020202020204" pitchFamily="34" charset="0"/>
              </a:rPr>
              <a:t> </a:t>
            </a:r>
            <a:r>
              <a:rPr lang="ru-RU" altLang="de-DE" sz="1400" dirty="0" smtClean="0">
                <a:latin typeface="Arial" panose="020B0604020202020204" pitchFamily="34" charset="0"/>
              </a:rPr>
              <a:t>Этот </a:t>
            </a:r>
            <a:r>
              <a:rPr lang="ru-RU" altLang="de-DE" sz="1400" dirty="0">
                <a:latin typeface="Arial" panose="020B0604020202020204" pitchFamily="34" charset="0"/>
              </a:rPr>
              <a:t>физический барьер также может препятствовать попаданию капель в легкие. Для обеспечения защиты важно, чтобы Вы носили маску правильно</a:t>
            </a:r>
            <a:r>
              <a:rPr lang="ru-RU" altLang="de-DE" sz="1400" dirty="0" smtClean="0">
                <a:latin typeface="Arial" panose="020B0604020202020204" pitchFamily="34" charset="0"/>
              </a:rPr>
              <a:t>.</a:t>
            </a:r>
            <a:endParaRPr lang="en-US" altLang="de-DE" sz="1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de-DE" sz="1400" dirty="0">
                <a:latin typeface="Arial" panose="020B0604020202020204" pitchFamily="34" charset="0"/>
              </a:rPr>
              <a:t>Даже если основной части населения в настоящее время не рекомендуется носить маски, пациентам, проходящим лечение диализом, рекомендуется носить дополнительную защиту, когда они находятся в общественных местах</a:t>
            </a:r>
            <a:r>
              <a:rPr lang="ru-RU" altLang="de-DE" sz="1400" dirty="0" smtClean="0">
                <a:latin typeface="Arial" panose="020B0604020202020204" pitchFamily="34" charset="0"/>
              </a:rPr>
              <a:t>.</a:t>
            </a:r>
            <a:endParaRPr lang="en-US" altLang="de-DE" sz="1400" dirty="0">
              <a:latin typeface="Arial" panose="020B0604020202020204" pitchFamily="34" charset="0"/>
            </a:endParaRPr>
          </a:p>
        </p:txBody>
      </p:sp>
      <p:sp>
        <p:nvSpPr>
          <p:cNvPr id="30" name="Control 40">
            <a:extLst>
              <a:ext uri="{FF2B5EF4-FFF2-40B4-BE49-F238E27FC236}">
                <a16:creationId xmlns:a16="http://schemas.microsoft.com/office/drawing/2014/main" xmlns="" id="{2183CF62-8247-4FF2-9CFB-988F4F6C3F1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872044" y="1373304"/>
            <a:ext cx="1996275" cy="521387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200" dirty="0">
                <a:latin typeface="Arial" panose="020B0604020202020204" pitchFamily="34" charset="0"/>
              </a:rPr>
              <a:t>Продезинфицируйте </a:t>
            </a:r>
            <a:r>
              <a:rPr lang="ru-RU" altLang="de-DE" sz="1200" dirty="0" smtClean="0">
                <a:latin typeface="Arial" panose="020B0604020202020204" pitchFamily="34" charset="0"/>
              </a:rPr>
              <a:t>руки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2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200" dirty="0">
                <a:latin typeface="Arial" panose="020B0604020202020204" pitchFamily="34" charset="0"/>
              </a:rPr>
              <a:t>Возьмите маску и найдите носовой </a:t>
            </a:r>
            <a:r>
              <a:rPr lang="ru-RU" altLang="de-DE" sz="1200" dirty="0" smtClean="0">
                <a:latin typeface="Arial" panose="020B0604020202020204" pitchFamily="34" charset="0"/>
              </a:rPr>
              <a:t>фиксатор </a:t>
            </a:r>
            <a:endParaRPr lang="en-US" altLang="de-DE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2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200" dirty="0">
                <a:latin typeface="Arial" panose="020B0604020202020204" pitchFamily="34" charset="0"/>
              </a:rPr>
              <a:t>Держите маску за эластичные </a:t>
            </a:r>
            <a:r>
              <a:rPr lang="ru-RU" altLang="de-DE" sz="1200" dirty="0" smtClean="0">
                <a:latin typeface="Arial" panose="020B0604020202020204" pitchFamily="34" charset="0"/>
              </a:rPr>
              <a:t>резинки </a:t>
            </a:r>
            <a:r>
              <a:rPr lang="ru-RU" altLang="de-DE" sz="1200" dirty="0">
                <a:latin typeface="Arial" panose="020B0604020202020204" pitchFamily="34" charset="0"/>
              </a:rPr>
              <a:t>так, чтобы внутренняя сторона маски (белого цвета) была перед </a:t>
            </a:r>
            <a:r>
              <a:rPr lang="ru-RU" altLang="de-DE" sz="1200" dirty="0" smtClean="0">
                <a:latin typeface="Arial" panose="020B0604020202020204" pitchFamily="34" charset="0"/>
              </a:rPr>
              <a:t>Вами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2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200" dirty="0">
                <a:latin typeface="Arial" panose="020B0604020202020204" pitchFamily="34" charset="0"/>
              </a:rPr>
              <a:t>Закрепите резинки маски на </a:t>
            </a:r>
            <a:r>
              <a:rPr lang="ru-RU" altLang="de-DE" sz="1200" dirty="0" smtClean="0">
                <a:latin typeface="Arial" panose="020B0604020202020204" pitchFamily="34" charset="0"/>
              </a:rPr>
              <a:t>ушах</a:t>
            </a:r>
            <a:endParaRPr lang="en-US" altLang="de-DE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2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200" dirty="0">
                <a:latin typeface="Arial" panose="020B0604020202020204" pitchFamily="34" charset="0"/>
              </a:rPr>
              <a:t>Одной рукой расположите носовой фиксатор поперек </a:t>
            </a:r>
            <a:r>
              <a:rPr lang="ru-RU" altLang="de-DE" sz="1200" dirty="0" smtClean="0">
                <a:latin typeface="Arial" panose="020B0604020202020204" pitchFamily="34" charset="0"/>
              </a:rPr>
              <a:t>носа, а затем </a:t>
            </a:r>
            <a:r>
              <a:rPr lang="ru-RU" altLang="de-DE" sz="1200" dirty="0">
                <a:latin typeface="Arial" panose="020B0604020202020204" pitchFamily="34" charset="0"/>
              </a:rPr>
              <a:t>отрегулируйте верхнюю и нижнюю часть </a:t>
            </a:r>
            <a:r>
              <a:rPr lang="ru-RU" altLang="de-DE" sz="1200" dirty="0" smtClean="0">
                <a:latin typeface="Arial" panose="020B0604020202020204" pitchFamily="34" charset="0"/>
              </a:rPr>
              <a:t>маски</a:t>
            </a:r>
            <a:endParaRPr lang="en-US" altLang="de-DE" sz="12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endParaRPr lang="en-US" altLang="de-DE" sz="1200" dirty="0">
              <a:latin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200" dirty="0" smtClean="0">
                <a:latin typeface="Arial" panose="020B0604020202020204" pitchFamily="34" charset="0"/>
              </a:rPr>
              <a:t>Снова </a:t>
            </a:r>
            <a:r>
              <a:rPr lang="ru-RU" altLang="de-DE" sz="1200" dirty="0">
                <a:latin typeface="Arial" panose="020B0604020202020204" pitchFamily="34" charset="0"/>
              </a:rPr>
              <a:t>продезинфицируйте </a:t>
            </a:r>
            <a:r>
              <a:rPr lang="ru-RU" altLang="de-DE" sz="1200" dirty="0" smtClean="0">
                <a:latin typeface="Arial" panose="020B0604020202020204" pitchFamily="34" charset="0"/>
              </a:rPr>
              <a:t>руки </a:t>
            </a:r>
            <a:endParaRPr lang="en-US" altLang="de-DE" sz="1200" dirty="0">
              <a:latin typeface="Arial" panose="020B0604020202020204" pitchFamily="34" charset="0"/>
            </a:endParaRPr>
          </a:p>
        </p:txBody>
      </p:sp>
      <p:sp>
        <p:nvSpPr>
          <p:cNvPr id="1027" name="Rectangle 48">
            <a:extLst>
              <a:ext uri="{FF2B5EF4-FFF2-40B4-BE49-F238E27FC236}">
                <a16:creationId xmlns:a16="http://schemas.microsoft.com/office/drawing/2014/main" xmlns="" id="{DECBA675-596B-418B-B241-DFFCAEF9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969" y="5769223"/>
            <a:ext cx="4067031" cy="1088776"/>
          </a:xfrm>
          <a:prstGeom prst="rect">
            <a:avLst/>
          </a:prstGeom>
          <a:solidFill>
            <a:srgbClr val="4389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xmlns="" id="{E6C7B923-629E-4A7F-B101-9281D3EAD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3534"/>
            <a:ext cx="4067031" cy="1804466"/>
          </a:xfrm>
          <a:prstGeom prst="rect">
            <a:avLst/>
          </a:prstGeom>
          <a:solidFill>
            <a:srgbClr val="4389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Control 49">
            <a:extLst>
              <a:ext uri="{FF2B5EF4-FFF2-40B4-BE49-F238E27FC236}">
                <a16:creationId xmlns:a16="http://schemas.microsoft.com/office/drawing/2014/main" xmlns="" id="{5E382ED6-291B-4311-A8B4-B5972F275C5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85428" y="5274519"/>
            <a:ext cx="3604184" cy="115081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сотрудники нашей клиники предоставят Вам маску и покажут, как правильно ее использовать. Пожалуйста, внимательно следите за предоставленным Вам </a:t>
            </a:r>
            <a:r>
              <a:rPr lang="ru-RU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средством защиты </a:t>
            </a:r>
            <a:r>
              <a:rPr lang="ru-RU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следуйте инструкциям сотрудников клиники</a:t>
            </a:r>
            <a:r>
              <a:rPr lang="ru-RU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xmlns="" id="{5059BD65-2617-401B-8D9A-426F7D10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934" y="712509"/>
            <a:ext cx="357938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600" b="1" dirty="0" smtClean="0">
                <a:latin typeface="Arial" panose="020B0604020202020204" pitchFamily="34" charset="0"/>
              </a:rPr>
              <a:t>Как надевать </a:t>
            </a:r>
            <a:r>
              <a:rPr lang="ru-RU" altLang="de-DE" sz="1600" b="1" dirty="0">
                <a:latin typeface="Arial" panose="020B0604020202020204" pitchFamily="34" charset="0"/>
              </a:rPr>
              <a:t>медицинскую </a:t>
            </a:r>
            <a:r>
              <a:rPr lang="ru-RU" altLang="de-DE" sz="1600" b="1" dirty="0" smtClean="0">
                <a:latin typeface="Arial" panose="020B0604020202020204" pitchFamily="34" charset="0"/>
              </a:rPr>
              <a:t>маску</a:t>
            </a:r>
            <a:r>
              <a:rPr lang="en-GB" altLang="de-DE" sz="1600" b="1" dirty="0" smtClean="0">
                <a:latin typeface="Arial" panose="020B0604020202020204" pitchFamily="34" charset="0"/>
              </a:rPr>
              <a:t>:</a:t>
            </a:r>
            <a:endParaRPr lang="en-GB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Control 40">
            <a:extLst>
              <a:ext uri="{FF2B5EF4-FFF2-40B4-BE49-F238E27FC236}">
                <a16:creationId xmlns:a16="http://schemas.microsoft.com/office/drawing/2014/main" xmlns="" id="{FC7C515C-B37F-4A95-A8F5-C75ABCBB1AF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951901" y="1406126"/>
            <a:ext cx="1996275" cy="402118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400" dirty="0">
                <a:latin typeface="Arial" panose="020B0604020202020204" pitchFamily="34" charset="0"/>
              </a:rPr>
              <a:t>Продезинфицируйте </a:t>
            </a:r>
            <a:r>
              <a:rPr lang="ru-RU" altLang="de-DE" sz="1400" dirty="0" smtClean="0">
                <a:latin typeface="Arial" panose="020B0604020202020204" pitchFamily="34" charset="0"/>
              </a:rPr>
              <a:t>руки</a:t>
            </a:r>
            <a:endParaRPr lang="en-US" altLang="de-DE" sz="14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400" dirty="0" smtClean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400" dirty="0">
                <a:latin typeface="Arial" panose="020B0604020202020204" pitchFamily="34" charset="0"/>
              </a:rPr>
              <a:t>Снимите резинки маски с </a:t>
            </a:r>
            <a:r>
              <a:rPr lang="ru-RU" altLang="de-DE" sz="1400" dirty="0" smtClean="0">
                <a:latin typeface="Arial" panose="020B0604020202020204" pitchFamily="34" charset="0"/>
              </a:rPr>
              <a:t>ушей </a:t>
            </a:r>
            <a:endParaRPr lang="en-US" altLang="de-DE" sz="1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4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400" dirty="0">
                <a:latin typeface="Arial" panose="020B0604020202020204" pitchFamily="34" charset="0"/>
              </a:rPr>
              <a:t>Снимите маску с </a:t>
            </a:r>
            <a:r>
              <a:rPr lang="ru-RU" altLang="de-DE" sz="1400" dirty="0" smtClean="0">
                <a:latin typeface="Arial" panose="020B0604020202020204" pitchFamily="34" charset="0"/>
              </a:rPr>
              <a:t>лица </a:t>
            </a:r>
            <a:endParaRPr lang="en-US" altLang="de-DE" sz="1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SzPts val="1000"/>
            </a:pPr>
            <a:endParaRPr lang="en-US" altLang="de-DE" sz="14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400" dirty="0">
                <a:latin typeface="Arial" panose="020B0604020202020204" pitchFamily="34" charset="0"/>
              </a:rPr>
              <a:t>Выбросьте маску </a:t>
            </a:r>
            <a:r>
              <a:rPr lang="ru-RU" altLang="de-DE" sz="1400" dirty="0" smtClean="0">
                <a:latin typeface="Arial" panose="020B0604020202020204" pitchFamily="34" charset="0"/>
              </a:rPr>
              <a:t>в мусорный контейнер </a:t>
            </a:r>
            <a:endParaRPr lang="en-US" altLang="de-DE" sz="14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endParaRPr lang="en-US" altLang="de-DE" sz="1400" dirty="0">
              <a:latin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r>
              <a:rPr lang="ru-RU" altLang="de-DE" sz="1400" dirty="0">
                <a:latin typeface="Arial" panose="020B0604020202020204" pitchFamily="34" charset="0"/>
              </a:rPr>
              <a:t>Снова продезинфицируйте руки </a:t>
            </a:r>
            <a:endParaRPr lang="en-US" altLang="de-DE" sz="1400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</a:pPr>
            <a:endParaRPr lang="en-US" altLang="de-DE" sz="1400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9F505BA-9D99-4EA0-849E-3FD5E3FA0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874" y="1890301"/>
            <a:ext cx="1442386" cy="9246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6A614CB-21C2-4F5A-B369-A56772678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170" y="2814907"/>
            <a:ext cx="1442386" cy="10020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53416CC-7233-42AC-B0A3-9A3B0EE734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874" y="3816919"/>
            <a:ext cx="1442386" cy="9805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94E4EF1-342D-4CC7-8036-53C45CEAD3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7170" y="4779815"/>
            <a:ext cx="1447009" cy="9894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B82F5C2-8D6D-41A9-B3FC-7FD8C49147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1128" y="2011737"/>
            <a:ext cx="1357881" cy="9605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9A3C61A-6718-47F3-A4FE-56BE664A12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1917" y="2940855"/>
            <a:ext cx="1357092" cy="9517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26C46BD-524D-42C6-BF6B-B81EFA32D4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1503" y="3857230"/>
            <a:ext cx="1357092" cy="918556"/>
          </a:xfrm>
          <a:prstGeom prst="rect">
            <a:avLst/>
          </a:prstGeom>
        </p:spPr>
      </p:pic>
      <p:sp>
        <p:nvSpPr>
          <p:cNvPr id="32" name="Control 49">
            <a:extLst>
              <a:ext uri="{FF2B5EF4-FFF2-40B4-BE49-F238E27FC236}">
                <a16:creationId xmlns:a16="http://schemas.microsoft.com/office/drawing/2014/main" xmlns="" id="{23C62D68-56BE-4B80-BE7C-473872AE507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271647" y="5888710"/>
            <a:ext cx="3886541" cy="8035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увидеть, что сотрудники клиники используют дополнительные защитные средства. Не </a:t>
            </a:r>
            <a:r>
              <a:rPr lang="ru-RU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пугайтесь: </a:t>
            </a:r>
            <a:r>
              <a:rPr lang="ru-RU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необходимо в качестве профилактических мер</a:t>
            </a:r>
            <a:r>
              <a:rPr lang="ru-RU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xmlns="" id="{ACD99D10-D8FA-42E3-8541-062DABDF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791" y="711992"/>
            <a:ext cx="357938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e-DE" sz="1600" b="1" dirty="0" smtClean="0">
                <a:latin typeface="Arial" panose="020B0604020202020204" pitchFamily="34" charset="0"/>
              </a:rPr>
              <a:t>Как снимать </a:t>
            </a:r>
            <a:r>
              <a:rPr lang="ru-RU" altLang="de-DE" sz="1600" b="1" dirty="0">
                <a:latin typeface="Arial" panose="020B0604020202020204" pitchFamily="34" charset="0"/>
              </a:rPr>
              <a:t>медицинскую маску</a:t>
            </a:r>
            <a:r>
              <a:rPr lang="en-GB" altLang="de-DE" sz="1600" b="1" dirty="0" smtClean="0">
                <a:latin typeface="Arial" panose="020B0604020202020204" pitchFamily="34" charset="0"/>
              </a:rPr>
              <a:t>:</a:t>
            </a:r>
            <a:endParaRPr lang="en-GB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A0BBB83-FD9A-4F00-96BE-ABB3A66BD34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5234" t="11159" b="12715"/>
          <a:stretch/>
        </p:blipFill>
        <p:spPr>
          <a:xfrm>
            <a:off x="4359875" y="1177267"/>
            <a:ext cx="1442385" cy="8586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38D27A0-E7FF-425D-8D16-2A85BE6C64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5234" t="11159" b="12715"/>
          <a:stretch/>
        </p:blipFill>
        <p:spPr>
          <a:xfrm>
            <a:off x="4397760" y="5771136"/>
            <a:ext cx="1442385" cy="85861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A715FFC0-8DE9-43C5-9009-23638316A44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5234" t="11159" b="12715"/>
          <a:stretch/>
        </p:blipFill>
        <p:spPr>
          <a:xfrm>
            <a:off x="8491128" y="4767039"/>
            <a:ext cx="1357093" cy="80783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CA49A9B4-0EA9-4D94-91B1-AC903B1DC84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5234" t="11159" b="12715"/>
          <a:stretch/>
        </p:blipFill>
        <p:spPr>
          <a:xfrm>
            <a:off x="8508610" y="1203898"/>
            <a:ext cx="1357093" cy="807839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 bwMode="gray">
          <a:xfrm>
            <a:off x="670000" y="228988"/>
            <a:ext cx="11017249" cy="4122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 smtClean="0"/>
              <a:t>Инфорация</a:t>
            </a:r>
            <a:r>
              <a:rPr lang="ru-RU" sz="2000" dirty="0" smtClean="0"/>
              <a:t> для больных</a:t>
            </a:r>
            <a:endParaRPr lang="ru-RU" sz="2000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К.Гуревич, О.Кодюшева </a:t>
            </a:r>
            <a:r>
              <a:rPr lang="de-DE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44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Информация для лиц, сопровождающих больных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sp>
        <p:nvSpPr>
          <p:cNvPr id="4" name="Прямоугольник 3"/>
          <p:cNvSpPr/>
          <p:nvPr/>
        </p:nvSpPr>
        <p:spPr>
          <a:xfrm>
            <a:off x="418170" y="989083"/>
            <a:ext cx="11296185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Важная информация для лиц, осуществляющих уход за больными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Просим с пониманием отнестись к тому, что во время вспышки </a:t>
            </a:r>
            <a:r>
              <a:rPr lang="en-GB" dirty="0"/>
              <a:t>COVID</a:t>
            </a:r>
            <a:r>
              <a:rPr lang="ru-RU" dirty="0"/>
              <a:t>-19 мы должны ограничить вход членов семьи и лиц, ухаживающих за больными, в наш диализный центр.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Если Вы сопровождаете члена семьи, пожалуйста, по возможности постарайтесь не заходить в диализный центр. Если Вам все-таки необходимо зайти в клинику, пожалуйста, следуйте указаниям врачей клиники.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Вход в процедурный кабинет будет ограничен.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Пожалуйста, имейте в виду, что если Вы сопровождаете члена семьи для оказания ему физической помощи, </a:t>
            </a:r>
            <a:r>
              <a:rPr lang="ru-RU" dirty="0" smtClean="0"/>
              <a:t>сотрудники </a:t>
            </a:r>
            <a:r>
              <a:rPr lang="ru-RU" dirty="0"/>
              <a:t>нашей клиники подготовлены и могут сами оказать всестороннюю </a:t>
            </a:r>
            <a:r>
              <a:rPr lang="ru-RU" dirty="0" smtClean="0"/>
              <a:t>помощь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885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9" y="2135699"/>
            <a:ext cx="7462043" cy="4261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886" y="270841"/>
            <a:ext cx="11017249" cy="720081"/>
          </a:xfrm>
        </p:spPr>
        <p:txBody>
          <a:bodyPr/>
          <a:lstStyle/>
          <a:p>
            <a:r>
              <a:rPr lang="ru-RU" sz="2400" dirty="0" smtClean="0"/>
              <a:t>Международные Рекомендации </a:t>
            </a:r>
            <a:r>
              <a:rPr lang="ru-RU" sz="2400" dirty="0"/>
              <a:t>по </a:t>
            </a:r>
            <a:r>
              <a:rPr lang="en-US" sz="2400" dirty="0"/>
              <a:t>covid-19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3" y="819161"/>
            <a:ext cx="6523464" cy="4737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56" y="1660795"/>
            <a:ext cx="4060361" cy="47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1920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38" y="882650"/>
            <a:ext cx="31051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2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1449" y="6152685"/>
            <a:ext cx="11016000" cy="192139"/>
          </a:xfrm>
        </p:spPr>
        <p:txBody>
          <a:bodyPr/>
          <a:lstStyle/>
          <a:p>
            <a:r>
              <a:rPr lang="en-US" dirty="0" err="1" smtClean="0"/>
              <a:t>Naicker</a:t>
            </a:r>
            <a:r>
              <a:rPr lang="en-US" dirty="0" smtClean="0"/>
              <a:t> S, Yang C-W, </a:t>
            </a:r>
            <a:r>
              <a:rPr lang="en-US" dirty="0" err="1" smtClean="0"/>
              <a:t>Jha</a:t>
            </a:r>
            <a:r>
              <a:rPr lang="en-US" dirty="0" smtClean="0"/>
              <a:t> V. recommendations for the Novel Coronavirus 2019 Epidemic: Kidney Patients, Health Care Professionals and Family/Caregivers/ </a:t>
            </a:r>
            <a:r>
              <a:rPr lang="en-US" u="sng" dirty="0">
                <a:hlinkClick r:id="rId3"/>
              </a:rPr>
              <a:t>https://www.theisn.org/881#recommendations-for-the-novel-coronavirus-2019-epidemic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76224" y="1371600"/>
            <a:ext cx="11017249" cy="44883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входе и в зонах ожидания следует </a:t>
            </a:r>
            <a:r>
              <a:rPr lang="ru-RU" sz="1200" dirty="0"/>
              <a:t>поместить </a:t>
            </a:r>
            <a:r>
              <a:rPr lang="ru-RU" sz="1200" dirty="0" smtClean="0"/>
              <a:t>постеры с описанием симптомов </a:t>
            </a:r>
            <a:r>
              <a:rPr lang="en-US" sz="1200" dirty="0" smtClean="0"/>
              <a:t>COVID-19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</a:t>
            </a:r>
            <a:r>
              <a:rPr lang="ru-RU" sz="1200" dirty="0"/>
              <a:t>входе и в зонах ожидания следует поместить постеры с </a:t>
            </a:r>
            <a:r>
              <a:rPr lang="ru-RU" sz="1200" dirty="0" smtClean="0"/>
              <a:t>изображением и описанием гигиенических процедур (мытья и обработки рук, поведения при кашле и чихании)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Диализная команда из врачей, медсестер и санитарок должна проходить тренинг по последним</a:t>
            </a:r>
            <a:r>
              <a:rPr lang="en-US" sz="1200" dirty="0" smtClean="0"/>
              <a:t> </a:t>
            </a:r>
            <a:r>
              <a:rPr lang="ru-RU" sz="1200" dirty="0" smtClean="0"/>
              <a:t>клиническим и эпидемиологическим данным,</a:t>
            </a:r>
            <a:r>
              <a:rPr lang="ru-RU" sz="1200" dirty="0"/>
              <a:t> </a:t>
            </a:r>
            <a:r>
              <a:rPr lang="ru-RU" sz="1200" dirty="0" smtClean="0"/>
              <a:t>получать извещения о риске инфекции, инструментах предотвращения и  рекомендации от правительства, академического сообщества и больничного руководства. Список персонала должен храниться в центре диализа.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Информация о поездках, работе, занятиях, контактах и</a:t>
            </a:r>
            <a:r>
              <a:rPr lang="en-US" sz="1200" dirty="0" smtClean="0"/>
              <a:t> </a:t>
            </a:r>
            <a:r>
              <a:rPr lang="ru-RU" sz="1200" dirty="0" smtClean="0"/>
              <a:t>групповых контактах каждого сотрудника, больного, их членов семей, сотрудников того же учреждения, коллег по работе должны собираться и регулярно обновляться.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Последние рекомендации по ведению и эпидемическая информация должны обновляться и доводиться до всего медицинского персонала.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Следует избегать или минимизировать групповую активность, включая групповые обходы, занятия, обсуждения больных.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Персоналу рекомендуется принимать пищу в разное время, избегая совместных обедов. Перед едой следует снять очки, маски, шапочки и вымыть руки проточной водой. Разговоры во время еды должны быть минимизированы для избегания распространения капелек.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Персонал должен </a:t>
            </a:r>
            <a:r>
              <a:rPr lang="ru-RU" sz="1200" dirty="0" err="1" smtClean="0"/>
              <a:t>мониторить</a:t>
            </a:r>
            <a:r>
              <a:rPr lang="ru-RU" sz="1200" dirty="0" smtClean="0"/>
              <a:t> собственные симптомы и информировать руководителя, если у них или членов их семей развиваются симптомы, предполагающие инфекцию </a:t>
            </a:r>
            <a:r>
              <a:rPr lang="en-US" sz="1200" dirty="0" smtClean="0"/>
              <a:t>COVID-19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Должны быть введены входной контроль, выявление и избегание людей с риском инфекции, измерение температуры тела, мыт</a:t>
            </a:r>
            <a:r>
              <a:rPr lang="ru-RU" sz="1200" dirty="0"/>
              <a:t>ье рук, </a:t>
            </a:r>
            <a:r>
              <a:rPr lang="ru-RU" sz="1200" dirty="0" smtClean="0"/>
              <a:t>пользование во время процедур соответствующими масками (хирургические или </a:t>
            </a:r>
            <a:r>
              <a:rPr lang="en-US" sz="1200" dirty="0" smtClean="0"/>
              <a:t>N</a:t>
            </a:r>
            <a:r>
              <a:rPr lang="ru-RU" sz="1200" dirty="0" smtClean="0"/>
              <a:t>95), дезинфекция аппаратов, чистота, хорошие кондиционирование воздуха и вентиляция.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Не следует касаться больных стетоскопом без крайней необходимости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596590" y="1126273"/>
            <a:ext cx="110508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ЦЕНТР ДИАЛИЗА И 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3347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</a:t>
            </a:r>
            <a:r>
              <a:rPr lang="en-US" dirty="0"/>
              <a:t>covid-19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>
          <a:xfrm>
            <a:off x="598525" y="1084418"/>
            <a:ext cx="11016000" cy="225850"/>
          </a:xfrm>
        </p:spPr>
        <p:txBody>
          <a:bodyPr/>
          <a:lstStyle/>
          <a:p>
            <a:r>
              <a:rPr lang="ru-RU" sz="1400" dirty="0" smtClean="0"/>
              <a:t>Ведение больных</a:t>
            </a:r>
            <a:endParaRPr lang="ru-RU" sz="1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87375" y="1371600"/>
            <a:ext cx="11017249" cy="486750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По прибытии на диализ всем больным должна измеряться температура тела.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При входе в диализный зал больным и сопровождающим лицам должно быть предоставлено бесконтактное (работающее без помощи рук) дезинфицирующее средство.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Больным следует избегать приема пищи во время диализа. Возможно использовать сладости для предотвращения гипогликемии.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Больные с лихорадкой или респираторными симптомами должны позвонить в центр до прибытия, чтобы быть принятыми в помещении, отдельном от зоны диализа и осмотрены на предмет </a:t>
            </a:r>
            <a:r>
              <a:rPr lang="en-US" sz="1200" dirty="0" smtClean="0"/>
              <a:t>COVID-19</a:t>
            </a:r>
            <a:r>
              <a:rPr lang="ru-RU" sz="1200" dirty="0" smtClean="0"/>
              <a:t>. При подозрении на </a:t>
            </a:r>
            <a:r>
              <a:rPr lang="en-US" sz="1200" dirty="0" smtClean="0"/>
              <a:t>COVID-19</a:t>
            </a:r>
            <a:r>
              <a:rPr lang="ru-RU" sz="1200" dirty="0" smtClean="0"/>
              <a:t> больные должны получать</a:t>
            </a:r>
            <a:r>
              <a:rPr lang="en-US" sz="1200" dirty="0" smtClean="0"/>
              <a:t> </a:t>
            </a:r>
            <a:r>
              <a:rPr lang="ru-RU" sz="1200" dirty="0" smtClean="0"/>
              <a:t>«Специальную модель диализа» (</a:t>
            </a:r>
            <a:r>
              <a:rPr lang="en-US" sz="1200" dirty="0" smtClean="0"/>
              <a:t>Fixed Dialysis Care Model)</a:t>
            </a:r>
            <a:r>
              <a:rPr lang="ru-RU" sz="1200" dirty="0" smtClean="0"/>
              <a:t> на протяжении 14-дневного периода карантина: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Место проведения. Больные должны продолжать получать диализ в своем центре без перевода в другой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Смена и персонал. Диализная смена и персонал не меняются для избегания перекрестной контаминации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Больные, нуждающиеся в хирургическом вмешательстве для сосудистого доступа, </a:t>
            </a:r>
            <a:r>
              <a:rPr lang="ru-RU" sz="1200" dirty="0" err="1" smtClean="0"/>
              <a:t>д.б</a:t>
            </a:r>
            <a:r>
              <a:rPr lang="ru-RU" sz="1200" dirty="0" smtClean="0"/>
              <a:t>. </a:t>
            </a:r>
            <a:r>
              <a:rPr lang="ru-RU" sz="1200" dirty="0" err="1" smtClean="0"/>
              <a:t>скринированы</a:t>
            </a:r>
            <a:r>
              <a:rPr lang="ru-RU" sz="1200" dirty="0" smtClean="0"/>
              <a:t> на новый </a:t>
            </a:r>
            <a:r>
              <a:rPr lang="ru-RU" sz="1200" dirty="0" err="1" smtClean="0"/>
              <a:t>коронавирус</a:t>
            </a:r>
            <a:r>
              <a:rPr lang="ru-RU" sz="1200" dirty="0" smtClean="0"/>
              <a:t> до операции. Операции у больных с подтвержденной или подозреваемой новой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инфекцией проводятся специальной операционной с необходимой защитой мед. </a:t>
            </a:r>
            <a:r>
              <a:rPr lang="ru-RU" sz="1200" dirty="0"/>
              <a:t>п</a:t>
            </a:r>
            <a:r>
              <a:rPr lang="ru-RU" sz="1200" dirty="0" smtClean="0"/>
              <a:t>ерсонала.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Транспортировка. Общественным транспортом пользоваться нельзя. Больным должна быть организована персональная перевозка по фиксированному маршруту. Водитель и сопровождающие на протяжении всего пути должны носить маску (хирургическую или </a:t>
            </a:r>
            <a:r>
              <a:rPr lang="en-US" sz="1200" dirty="0" smtClean="0"/>
              <a:t>N95</a:t>
            </a:r>
            <a:r>
              <a:rPr lang="ru-RU" sz="1200" dirty="0" smtClean="0"/>
              <a:t>).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/>
              <a:t>Больные с лихорадкой </a:t>
            </a:r>
            <a:r>
              <a:rPr lang="ru-RU" sz="1200" dirty="0" smtClean="0"/>
              <a:t>должны быть </a:t>
            </a:r>
            <a:r>
              <a:rPr lang="ru-RU" sz="1200" dirty="0" err="1" smtClean="0"/>
              <a:t>скринированы</a:t>
            </a:r>
            <a:r>
              <a:rPr lang="ru-RU" sz="1200" dirty="0" smtClean="0"/>
              <a:t> на новую </a:t>
            </a:r>
            <a:r>
              <a:rPr lang="ru-RU" sz="1200" dirty="0" err="1" smtClean="0"/>
              <a:t>коронавирусную</a:t>
            </a:r>
            <a:r>
              <a:rPr lang="ru-RU" sz="1200" dirty="0" smtClean="0"/>
              <a:t> инфекцию и должны получать диализ в последнюю смену до исключения </a:t>
            </a:r>
            <a:r>
              <a:rPr lang="en-US" sz="1200" dirty="0" smtClean="0"/>
              <a:t>COVID-19</a:t>
            </a:r>
            <a:r>
              <a:rPr lang="ru-RU" sz="1200" dirty="0" smtClean="0"/>
              <a:t>.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Маршрут входа в центр. Погрузка и выгрузка не должны проводиться вместе с другими больными. Следует избегать совместного с другими больными входа и выхода в центр. Маршрут, способ и время транспортировки персонала должны быть фиксированы. 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Предосторожности в диализном центре. Больные не должны находиться вблизи друг к другу, на расстоянии минимум 6 футов (184 см). Зоны лечения и ожидания должны иметь хорошие кондиционирование и вентиляцию для удаления капель из воздуха.</a:t>
            </a:r>
          </a:p>
          <a:p>
            <a:pPr marL="273050"/>
            <a:r>
              <a:rPr lang="en-US" sz="800" dirty="0" err="1"/>
              <a:t>Naicker</a:t>
            </a:r>
            <a:r>
              <a:rPr lang="en-US" sz="800" dirty="0"/>
              <a:t> S, Yang C-W, </a:t>
            </a:r>
            <a:r>
              <a:rPr lang="en-US" sz="800" dirty="0" err="1"/>
              <a:t>Jha</a:t>
            </a:r>
            <a:r>
              <a:rPr lang="en-US" sz="800" dirty="0"/>
              <a:t> V. recommendations for the Novel Coronavirus 2019 Epidemic: Kidney Patients, Health Care Professionals and Family/Caregivers/ https://www.theisn.org/881#recommendations-for-the-novel-coronavirus-2019-epidemic</a:t>
            </a:r>
          </a:p>
          <a:p>
            <a:pPr marL="273050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384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Naicker</a:t>
            </a:r>
            <a:r>
              <a:rPr lang="en-US" dirty="0"/>
              <a:t> S, Yang C-W, </a:t>
            </a:r>
            <a:r>
              <a:rPr lang="en-US" dirty="0" err="1"/>
              <a:t>Jha</a:t>
            </a:r>
            <a:r>
              <a:rPr lang="en-US" dirty="0"/>
              <a:t> V. recommendations for the Novel Coronavirus 2019 Epidemic: Kidney Patients, Health Care Professionals and Family/Caregivers/ https://www.theisn.org/881#recommendations-for-the-novel-coronavirus-2019-epidemic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>
          <a:xfrm>
            <a:off x="598525" y="1084418"/>
            <a:ext cx="11016000" cy="225850"/>
          </a:xfrm>
        </p:spPr>
        <p:txBody>
          <a:bodyPr/>
          <a:lstStyle/>
          <a:p>
            <a:r>
              <a:rPr lang="ru-RU" sz="1400" dirty="0" smtClean="0"/>
              <a:t>Ведение больных</a:t>
            </a:r>
            <a:endParaRPr lang="ru-RU" sz="1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87375" y="1371600"/>
            <a:ext cx="11017249" cy="23919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Персонал. Все сотрудники, непосредственно участвующие в лечении, должны иметь полную защиту, включая водозащитную изолирующую одежду с длинными рукавами, шапочки, очки, перчатки и медицинские маски (хирургические или большей градации). Строгое внедрение гигиены рук.</a:t>
            </a:r>
          </a:p>
          <a:p>
            <a:pPr marL="4445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Диализные аппараты. Оборудование, которое может контактировать с больными или потенциально зараженным материалом должно быть дезинфицировано по стандартным протоколам.</a:t>
            </a:r>
          </a:p>
          <a:p>
            <a:pPr marL="268288" indent="-228600">
              <a:buFont typeface="+mj-lt"/>
              <a:buAutoNum type="arabicPeriod" startAt="5"/>
            </a:pPr>
            <a:r>
              <a:rPr lang="ru-RU" sz="1200" dirty="0" smtClean="0"/>
              <a:t>При идентификации вновь выявленного или высоко подозрительного случая </a:t>
            </a:r>
            <a:r>
              <a:rPr lang="en-US" sz="1200" dirty="0" smtClean="0"/>
              <a:t>COVID-19</a:t>
            </a:r>
            <a:r>
              <a:rPr lang="ru-RU" sz="1200" dirty="0" smtClean="0"/>
              <a:t> в центре немедленно должна быть проведена дезинфекция. Площади близкого контакта с такими больными не должны быть использованы для других больных, пока не вычищены.</a:t>
            </a:r>
          </a:p>
          <a:p>
            <a:pPr marL="268288" indent="-228600">
              <a:buFont typeface="+mj-lt"/>
              <a:buAutoNum type="arabicPeriod" startAt="5"/>
            </a:pPr>
            <a:r>
              <a:rPr lang="ru-RU" sz="1200" dirty="0" smtClean="0"/>
              <a:t>Медицинские отходы от подтвержденных или подозреваемых на </a:t>
            </a:r>
            <a:r>
              <a:rPr lang="en-US" sz="1200" dirty="0" smtClean="0"/>
              <a:t>COVID</a:t>
            </a:r>
            <a:r>
              <a:rPr lang="ru-RU" sz="1200" dirty="0" smtClean="0"/>
              <a:t>-19 больных классифицируют как инфицированные медицинские отходы и утилизируют соответственно.</a:t>
            </a:r>
          </a:p>
          <a:p>
            <a:pPr marL="268288" indent="-228600">
              <a:buFont typeface="+mj-lt"/>
              <a:buAutoNum type="arabicPeriod" startAt="5"/>
            </a:pPr>
            <a:r>
              <a:rPr lang="ru-RU" sz="1200" dirty="0" smtClean="0"/>
              <a:t>Органы здравоохранения должны быть немедленно извещены о подозреваемых или подтвержденных случаях </a:t>
            </a:r>
            <a:r>
              <a:rPr lang="en-US" sz="1200" dirty="0" smtClean="0"/>
              <a:t>COVID-19</a:t>
            </a:r>
            <a:r>
              <a:rPr lang="ru-RU" sz="1200" dirty="0" smtClean="0"/>
              <a:t>.</a:t>
            </a: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 bwMode="gray">
          <a:xfrm>
            <a:off x="555779" y="3829921"/>
            <a:ext cx="11016000" cy="22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None/>
              <a:defRPr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РЕКОМЕНДАЦИИ ДЛЯ ЧЛЕНОВ СЕМЬИ И СОЦИАЛЬНЫХ РАБОТНИКОВ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555779" y="4125951"/>
            <a:ext cx="1109167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/>
              <a:t>Все члены семьи, живущие с диализными больными, должны следовать правилам предосторожности, дающимся больным для предотвращения передачи </a:t>
            </a:r>
            <a:r>
              <a:rPr lang="en-US" sz="1200" dirty="0" smtClean="0"/>
              <a:t>COVID-19</a:t>
            </a:r>
            <a:r>
              <a:rPr lang="ru-RU" sz="1200" dirty="0" smtClean="0"/>
              <a:t> от человека человеку и внутри семьи, что включает измерение температуры, персональную </a:t>
            </a:r>
            <a:r>
              <a:rPr lang="ru-RU" sz="1200" dirty="0" err="1" smtClean="0"/>
              <a:t>гигиену,мытье</a:t>
            </a:r>
            <a:r>
              <a:rPr lang="ru-RU" sz="1200" dirty="0" smtClean="0"/>
              <a:t> рук и </a:t>
            </a:r>
            <a:r>
              <a:rPr lang="ru-RU" sz="1200" dirty="0" err="1" smtClean="0"/>
              <a:t>немедленнй</a:t>
            </a:r>
            <a:r>
              <a:rPr lang="ru-RU" sz="1200" dirty="0" smtClean="0"/>
              <a:t> доклад о потенциально больных.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/>
              <a:t>Диализные больные, у которых член семьи или социальный работник находятся в режиме карантина, </a:t>
            </a:r>
            <a:r>
              <a:rPr lang="ru-RU" sz="1200" dirty="0"/>
              <a:t>получают диализ </a:t>
            </a:r>
            <a:r>
              <a:rPr lang="ru-RU" sz="1200" dirty="0" smtClean="0"/>
              <a:t>как </a:t>
            </a:r>
            <a:r>
              <a:rPr lang="ru-RU" sz="1200" dirty="0"/>
              <a:t>обычно в течение 14-дневного периода</a:t>
            </a:r>
            <a:r>
              <a:rPr lang="ru-RU" sz="1200" dirty="0" smtClean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200" dirty="0" smtClean="0"/>
              <a:t>При </a:t>
            </a:r>
            <a:r>
              <a:rPr lang="ru-RU" sz="1200" dirty="0"/>
              <a:t>переводе </a:t>
            </a:r>
            <a:r>
              <a:rPr lang="ru-RU" sz="1200" dirty="0" smtClean="0"/>
              <a:t>члена </a:t>
            </a:r>
            <a:r>
              <a:rPr lang="ru-RU" sz="1200" dirty="0"/>
              <a:t>семьи или </a:t>
            </a:r>
            <a:r>
              <a:rPr lang="ru-RU" sz="1200" dirty="0" smtClean="0"/>
              <a:t>социального работника в подтвержденный на </a:t>
            </a:r>
            <a:r>
              <a:rPr lang="en-US" sz="1200" dirty="0" smtClean="0"/>
              <a:t>COVID-19</a:t>
            </a:r>
            <a:r>
              <a:rPr lang="ru-RU" sz="1200" dirty="0" smtClean="0"/>
              <a:t> случай, статус больного меняется  он проходит лечение соответственно вышеизложенных рекомендаций.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 bwMode="gray">
          <a:xfrm>
            <a:off x="739774" y="314481"/>
            <a:ext cx="11017249" cy="720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Рекомендации по </a:t>
            </a:r>
            <a:r>
              <a:rPr lang="en-US" dirty="0" smtClean="0"/>
              <a:t>covid-19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1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вспомогательного персонала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66575"/>
              </p:ext>
            </p:extLst>
          </p:nvPr>
        </p:nvGraphicFramePr>
        <p:xfrm>
          <a:off x="387194" y="948266"/>
          <a:ext cx="11332736" cy="3010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312"/>
                <a:gridCol w="1103971"/>
                <a:gridCol w="1126273"/>
                <a:gridCol w="1154152"/>
                <a:gridCol w="1103970"/>
                <a:gridCol w="1143000"/>
                <a:gridCol w="1265664"/>
                <a:gridCol w="1098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Категория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Гигиена рук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Защита глаз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Респиратор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Маска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Фартук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Халат одноразовый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Перчатки</a:t>
                      </a:r>
                      <a:endParaRPr lang="ru-RU" sz="1050" dirty="0"/>
                    </a:p>
                  </a:txBody>
                  <a:tcPr/>
                </a:tc>
              </a:tr>
              <a:tr h="2962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Приемная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</a:tr>
              <a:tr h="2843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Сортировка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Медик (рутинный</a:t>
                      </a:r>
                      <a:r>
                        <a:rPr lang="ru-RU" sz="1200" baseline="0" dirty="0" smtClean="0"/>
                        <a:t> осмотр)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</a:tr>
              <a:tr h="4181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Медик (распыление аэрозоля, уход за тяжелым больным)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 (при отсутствии халата)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</a:tr>
              <a:tr h="3044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персонал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 (если больные без масок)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044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Транспортировочный персонал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+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9584" y="5975262"/>
            <a:ext cx="1134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Naicker</a:t>
            </a:r>
            <a:r>
              <a:rPr lang="en-US" sz="800" dirty="0"/>
              <a:t> S, Yang C-W, </a:t>
            </a:r>
            <a:r>
              <a:rPr lang="en-US" sz="800" dirty="0" err="1"/>
              <a:t>Jha</a:t>
            </a:r>
            <a:r>
              <a:rPr lang="en-US" sz="800" dirty="0"/>
              <a:t> V. recommendations for the Novel Coronavirus 2019 Epidemic: Kidney Patients, Health Care Professionals and Family/Caregivers/ </a:t>
            </a:r>
            <a:r>
              <a:rPr lang="en-US" sz="800" u="sng" dirty="0">
                <a:hlinkClick r:id="rId2"/>
              </a:rPr>
              <a:t>https://www.theisn.org/881#recommendations-for-the-novel-coronavirus-2019-epidemic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2212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пациентов на диализе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83202" y="812545"/>
            <a:ext cx="11017249" cy="196411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Инфекция </a:t>
            </a:r>
            <a:r>
              <a:rPr lang="en-US" sz="1200" dirty="0"/>
              <a:t>COVID-</a:t>
            </a:r>
            <a:r>
              <a:rPr lang="ru-RU" sz="1200" dirty="0"/>
              <a:t>19 является серьезным вызовом для пациентов на диализе, особенно для </a:t>
            </a:r>
            <a:r>
              <a:rPr lang="ru-RU" sz="1200" dirty="0" smtClean="0"/>
              <a:t>тех, </a:t>
            </a:r>
            <a:r>
              <a:rPr lang="ru-RU" sz="1200" dirty="0"/>
              <a:t>кто получает диализ в центре. 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Пациенты </a:t>
            </a:r>
            <a:r>
              <a:rPr lang="ru-RU" sz="1200" dirty="0"/>
              <a:t>с уремией особенно уязвимы к инфекциям и могут демонстрировать широкий спектр как клинических </a:t>
            </a:r>
            <a:r>
              <a:rPr lang="ru-RU" sz="1200" dirty="0" smtClean="0"/>
              <a:t>симптомов, </a:t>
            </a:r>
            <a:r>
              <a:rPr lang="ru-RU" sz="1200" dirty="0"/>
              <a:t>так и </a:t>
            </a:r>
            <a:r>
              <a:rPr lang="ru-RU" sz="1200" dirty="0" err="1"/>
              <a:t>инфекционности</a:t>
            </a:r>
            <a:r>
              <a:rPr lang="ru-RU" sz="1200" dirty="0"/>
              <a:t>. 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Проведение </a:t>
            </a:r>
            <a:r>
              <a:rPr lang="ru-RU" sz="1200" dirty="0">
                <a:solidFill>
                  <a:srgbClr val="FF0000"/>
                </a:solidFill>
              </a:rPr>
              <a:t>гемодиализа в центре значительно повышает риск передачи инфекции как медицинскому персоналу и всем сотрудникам центра диализа, так и членам семьи пациента и другим людям.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Китайское </a:t>
            </a:r>
            <a:r>
              <a:rPr lang="ru-RU" sz="1200" dirty="0" err="1"/>
              <a:t>Нефрологическое</a:t>
            </a:r>
            <a:r>
              <a:rPr lang="ru-RU" sz="1200" dirty="0"/>
              <a:t> Общество и Тайваньское </a:t>
            </a:r>
            <a:r>
              <a:rPr lang="ru-RU" sz="1200" dirty="0" err="1"/>
              <a:t>Нефрологическое</a:t>
            </a:r>
            <a:r>
              <a:rPr lang="ru-RU" sz="1200" dirty="0"/>
              <a:t> Общество разработали </a:t>
            </a:r>
            <a:r>
              <a:rPr lang="ru-RU" sz="1200" dirty="0" smtClean="0"/>
              <a:t>руководство </a:t>
            </a:r>
            <a:r>
              <a:rPr lang="ru-RU" sz="1200" dirty="0"/>
              <a:t>для диализных отделений </a:t>
            </a:r>
            <a:r>
              <a:rPr lang="ru-RU" sz="1200" dirty="0" smtClean="0"/>
              <a:t>для работы во </a:t>
            </a:r>
            <a:r>
              <a:rPr lang="ru-RU" sz="1200" dirty="0"/>
              <a:t>время вспышки </a:t>
            </a:r>
            <a:r>
              <a:rPr lang="en-US" sz="1200" dirty="0"/>
              <a:t>COVID-19</a:t>
            </a:r>
            <a:r>
              <a:rPr lang="ru-RU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Резюме этих рекомендаций </a:t>
            </a:r>
            <a:r>
              <a:rPr lang="ru-RU" sz="1200" dirty="0" smtClean="0"/>
              <a:t>- на следующих слайдах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8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рекомендаций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86126" y="939865"/>
            <a:ext cx="11017249" cy="207654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Рабочая </a:t>
            </a:r>
            <a:r>
              <a:rPr lang="ru-RU" sz="1200" dirty="0"/>
              <a:t>группа, состоящая из диализных врачей, медицинского персонала и технических специалистов должна пройти обучение для обновления клинических знаний об эпидемии  </a:t>
            </a:r>
            <a:r>
              <a:rPr lang="en-US" sz="1200" dirty="0"/>
              <a:t>COVID-</a:t>
            </a:r>
            <a:r>
              <a:rPr lang="ru-RU" sz="1200" dirty="0"/>
              <a:t>19, для осведомления об опасности заражения,  о профилактических противоэпидемических мерах и рекомендациях  правительства, академических сообществ и руководства больницы. Должен быть создан или уточнен список </a:t>
            </a:r>
            <a:r>
              <a:rPr lang="ru-RU" sz="1200" dirty="0" smtClean="0"/>
              <a:t>персонала, </a:t>
            </a:r>
            <a:r>
              <a:rPr lang="ru-RU" sz="1200" dirty="0"/>
              <a:t>который должен храниться в центре диализа.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Информация о путешествиях, занятиях, контактах и группах в которых участвуют сотрудники (TOCC</a:t>
            </a:r>
            <a:r>
              <a:rPr lang="ru-RU" sz="1200" dirty="0" smtClean="0"/>
              <a:t>), </a:t>
            </a:r>
            <a:r>
              <a:rPr lang="ru-RU" sz="1200" dirty="0"/>
              <a:t>истории медицинского персонала, пациентов, членов их семей, работников того же учреждения и коллег по работе должны быть собраны и обновляться регулярно.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Последние рекомендации по уходу и информация об эпидемии должна обновляться и доставляться всему медицинскому персоналу по мере необходимости. Тренировки и обучающие занятия могут проводится индивидуально или онлайн.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8F5578-0C7C-4655-9F75-74FEF05A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405FA-6705-48C3-B7F9-19548C0F8E9F}" type="datetime1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29.04.2020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DD8BEB-9654-4B35-8C95-12DD1AAE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К.Гуревич, О.Кодюшева </a:t>
            </a: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COVID19 29 </a:t>
            </a:r>
            <a:r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апр 2020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F6C3361-0DEF-4663-A477-B2700F18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Локальный кризисный центр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4B6E609-B9A4-4175-88A9-B9D4E668F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9922" y="743606"/>
            <a:ext cx="11017249" cy="569968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96838" lvl="0" indent="17621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/>
              <a:t>Функционирует с 25</a:t>
            </a:r>
            <a:r>
              <a:rPr lang="en-US" sz="1400" dirty="0" smtClean="0"/>
              <a:t>.0</a:t>
            </a:r>
            <a:r>
              <a:rPr lang="ru-RU" sz="1400" dirty="0" smtClean="0"/>
              <a:t>2</a:t>
            </a:r>
            <a:r>
              <a:rPr lang="en-US" sz="1400" dirty="0" smtClean="0"/>
              <a:t>.2020</a:t>
            </a:r>
          </a:p>
          <a:p>
            <a:pPr marL="96838" lvl="0" indent="17621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/>
              <a:t>Состав: представители медицинского отдела, эпидемиолог, представители менеджмента, отдела персонала, юридического отдела, отделов закупок, технических служб, связей с общественностью.</a:t>
            </a:r>
          </a:p>
          <a:p>
            <a:pPr marL="96838" lvl="0" indent="176213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/>
              <a:t>Медицинская деятельность:</a:t>
            </a:r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Разработка руководящих документов по работе в условиях пандемии </a:t>
            </a:r>
            <a:r>
              <a:rPr lang="en-US" sz="1400" dirty="0" smtClean="0"/>
              <a:t>COVID 19 </a:t>
            </a:r>
            <a:r>
              <a:rPr lang="ru-RU" sz="1400" dirty="0" smtClean="0"/>
              <a:t>для клиник </a:t>
            </a:r>
            <a:r>
              <a:rPr lang="en-US" sz="1400" dirty="0" smtClean="0"/>
              <a:t>FMC</a:t>
            </a:r>
            <a:r>
              <a:rPr lang="ru-RU" sz="1400" dirty="0" smtClean="0"/>
              <a:t> в России на   основе руководящих документов МЗ РФ, </a:t>
            </a:r>
            <a:r>
              <a:rPr lang="ru-RU" sz="1400" dirty="0" err="1" smtClean="0"/>
              <a:t>Роспотребнадзора</a:t>
            </a:r>
            <a:r>
              <a:rPr lang="ru-RU" sz="1400" dirty="0" smtClean="0"/>
              <a:t>, </a:t>
            </a:r>
            <a:r>
              <a:rPr lang="en-US" sz="1400" dirty="0"/>
              <a:t>FMC </a:t>
            </a:r>
            <a:r>
              <a:rPr lang="en-US" sz="1400" dirty="0" smtClean="0"/>
              <a:t>EMEA</a:t>
            </a:r>
            <a:r>
              <a:rPr lang="ru-RU" sz="1400" dirty="0" smtClean="0"/>
              <a:t>.</a:t>
            </a:r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/>
              <a:t>Постоянная связь с диализными </a:t>
            </a:r>
            <a:r>
              <a:rPr lang="ru-RU" sz="1400" dirty="0" smtClean="0"/>
              <a:t>клиниками</a:t>
            </a:r>
            <a:r>
              <a:rPr lang="en-US" sz="1400" dirty="0" smtClean="0"/>
              <a:t> FMC</a:t>
            </a:r>
            <a:endParaRPr lang="ru-RU" sz="1400" dirty="0"/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/>
              <a:t>Еженедельные видеоконференции с участием всех Российских диализных клиник</a:t>
            </a:r>
            <a:r>
              <a:rPr lang="en-US" sz="1400" dirty="0"/>
              <a:t> </a:t>
            </a:r>
            <a:r>
              <a:rPr lang="en-US" sz="1400" dirty="0" smtClean="0"/>
              <a:t>FMC</a:t>
            </a:r>
            <a:endParaRPr lang="en-US" sz="1400" dirty="0"/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/>
              <a:t>Еженедельное заполнение электронных опросников</a:t>
            </a:r>
            <a:r>
              <a:rPr lang="en-US" sz="1400" dirty="0"/>
              <a:t> </a:t>
            </a:r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Участие в организации маршрутизации больных в клиниках </a:t>
            </a:r>
            <a:r>
              <a:rPr lang="en-US" sz="1400" dirty="0"/>
              <a:t>FMC </a:t>
            </a:r>
            <a:r>
              <a:rPr lang="ru-RU" sz="1400" dirty="0"/>
              <a:t>в России </a:t>
            </a:r>
            <a:r>
              <a:rPr lang="ru-RU" sz="1400" dirty="0" smtClean="0"/>
              <a:t>в связи с перемещением больных:</a:t>
            </a:r>
          </a:p>
          <a:p>
            <a:pPr marL="4476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В специализированные инфекционные отделения и обратно</a:t>
            </a:r>
          </a:p>
          <a:p>
            <a:pPr marL="4476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При организации смен для больных, нуждающихся в изоляции</a:t>
            </a:r>
          </a:p>
          <a:p>
            <a:pPr marL="4476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При переводе больных в клиники </a:t>
            </a:r>
            <a:r>
              <a:rPr lang="en-US" sz="1400" dirty="0" smtClean="0"/>
              <a:t>FMC </a:t>
            </a:r>
            <a:r>
              <a:rPr lang="ru-RU" sz="1400" dirty="0" smtClean="0"/>
              <a:t>из диализных отделений больниц</a:t>
            </a:r>
          </a:p>
          <a:p>
            <a:pPr marL="4476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При переводе больных между клиниками </a:t>
            </a:r>
            <a:r>
              <a:rPr lang="en-US" sz="1400" dirty="0" smtClean="0"/>
              <a:t>FMC</a:t>
            </a:r>
            <a:endParaRPr lang="ru-RU" sz="1400" dirty="0" smtClean="0"/>
          </a:p>
          <a:p>
            <a:pPr marL="269875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/>
              <a:t>Подготовка документации для разработки оптимальной маршрутизации в регионах </a:t>
            </a:r>
            <a:r>
              <a:rPr lang="ru-RU" sz="1400" dirty="0" smtClean="0"/>
              <a:t>России</a:t>
            </a:r>
          </a:p>
          <a:p>
            <a:pPr marL="269875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Расчеты потребности и мобилизация запасов средств индивидуальной защиты</a:t>
            </a:r>
          </a:p>
          <a:p>
            <a:pPr marL="269875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Участие в оказании помощи при организации диализной службы специализированных инфекционных учреждений в регионах России</a:t>
            </a:r>
            <a:endParaRPr lang="en-US" sz="1400" dirty="0"/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Еженедельная видеоконференция кризисного центра </a:t>
            </a:r>
            <a:r>
              <a:rPr lang="en-US" sz="1400" dirty="0" smtClean="0"/>
              <a:t>FMC EMEA</a:t>
            </a:r>
            <a:r>
              <a:rPr lang="ru-RU" sz="1400" dirty="0" smtClean="0"/>
              <a:t> с участием мед. директоров </a:t>
            </a:r>
            <a:r>
              <a:rPr lang="en-US" sz="1400" dirty="0" smtClean="0"/>
              <a:t>FMC</a:t>
            </a:r>
            <a:r>
              <a:rPr lang="ru-RU" sz="1400" dirty="0" smtClean="0"/>
              <a:t> 30 Европейских стран</a:t>
            </a:r>
            <a:endParaRPr lang="en-US" sz="1400" dirty="0"/>
          </a:p>
          <a:p>
            <a:pPr marL="269875" lvl="0" indent="176213">
              <a:buFont typeface="Arial" panose="020B0604020202020204" pitchFamily="34" charset="0"/>
              <a:buChar char="•"/>
              <a:tabLst>
                <a:tab pos="177800" algn="l"/>
                <a:tab pos="457200" algn="l"/>
              </a:tabLst>
            </a:pPr>
            <a:r>
              <a:rPr lang="ru-RU" sz="1400" dirty="0" smtClean="0"/>
              <a:t>Контакты </a:t>
            </a:r>
            <a:r>
              <a:rPr lang="ru-RU" sz="1400" dirty="0"/>
              <a:t>с Российскими </a:t>
            </a:r>
            <a:r>
              <a:rPr lang="ru-RU" sz="1400" dirty="0" err="1"/>
              <a:t>нефрологическими</a:t>
            </a:r>
            <a:r>
              <a:rPr lang="ru-RU" sz="1400" dirty="0"/>
              <a:t> общественными организациями</a:t>
            </a:r>
            <a:endParaRPr lang="en-US" sz="1400" dirty="0"/>
          </a:p>
          <a:p>
            <a:pPr marL="96838">
              <a:tabLst>
                <a:tab pos="457200" algn="l"/>
              </a:tabLst>
            </a:pPr>
            <a:endParaRPr lang="en-US" sz="1400" dirty="0"/>
          </a:p>
          <a:p>
            <a:pPr marL="96838" lvl="0">
              <a:tabLst>
                <a:tab pos="457200" algn="l"/>
              </a:tabLs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31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рекомендаций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84969" y="794489"/>
            <a:ext cx="11396295" cy="552184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Групповые мероприятия, в том числе групповые обходы, групповые осмотры и исследования, тематические дискуссии, должны быть сведены к минимуму.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Рекомендуется, чтобы сотрудники ели в разное время, чтобы избежать контактов при приеме пищи. Очки, маски и головные уборы следует снимать перед едой, а руки мыть проточной водой. Разговоры во время еды должен быть минимизированы, чтобы препятствовать воздушно-капельному пути передачи инфекции</a:t>
            </a:r>
            <a:r>
              <a:rPr lang="ru-RU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Сотрудники должны самостоятельно контролировать свои симптомы и </a:t>
            </a:r>
            <a:r>
              <a:rPr lang="ru-RU" sz="1200" dirty="0" smtClean="0"/>
              <a:t>должны </a:t>
            </a:r>
            <a:r>
              <a:rPr lang="ru-RU" sz="1200" dirty="0"/>
              <a:t>сообщить руководителю </a:t>
            </a:r>
            <a:r>
              <a:rPr lang="ru-RU" sz="1200" dirty="0" smtClean="0"/>
              <a:t>группы, </a:t>
            </a:r>
            <a:r>
              <a:rPr lang="ru-RU" sz="1200" dirty="0"/>
              <a:t>если у них или членов их семьи развились </a:t>
            </a:r>
            <a:r>
              <a:rPr lang="ru-RU" sz="1200" dirty="0" smtClean="0"/>
              <a:t>симптом(ы</a:t>
            </a:r>
            <a:r>
              <a:rPr lang="ru-RU" sz="1200" dirty="0"/>
              <a:t>), </a:t>
            </a:r>
            <a:r>
              <a:rPr lang="ru-RU" sz="1200" dirty="0" smtClean="0"/>
              <a:t>наводящие </a:t>
            </a:r>
            <a:r>
              <a:rPr lang="ru-RU" sz="1200" dirty="0"/>
              <a:t>на мысль о COVID-19 инфекции.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Должен проводится контроль на входе, идентификация и шунтирование потоков людей с риском заражения, измерение температуры тела, мытье рук, ношение правильно подобранной (хирургической или N95) маски на протяжении всего процесса, дезинфекция АИП, соблюдение экологической чистоты, хорошая вентиляция помещений с использование кондиционирования воздуха.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Пациенты и сопровождающие лица должны использовать бесконтактный диспенсер с </a:t>
            </a:r>
            <a:r>
              <a:rPr lang="ru-RU" sz="1200" dirty="0" err="1"/>
              <a:t>дезинфектантом</a:t>
            </a:r>
            <a:r>
              <a:rPr lang="ru-RU" sz="1200" dirty="0"/>
              <a:t> при входе в диализный зал. Пациенты должны носить медицинские маски и должны избегать приема пищи во время диализа. Они могут принести с собой конфеты, чтобы предотвратить гипогликемию.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Пациенты с подозрением на COVID-19 инфекцию  или подтвержденной COVID-19 инфекцией должны быть помещены в изолятор с отрицательным давлением воздуха указанной больницы. Если емкость изолятора перегружена, рекомендуется применение Фиксированной Модели диализной помощи, описанная ниже, в течение 14-дневного периода карантина для тех , кто возможно контактировал с COVID-19.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Место проведения диализа: пациенты должны продолжать ГД в своем центре и не должны переводится в другой центр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Диализные смены и персонал: не следует менять диализные смены и персонал чтобы избежать перекрестного заражения и распространения инфекции. Минимизируйте  соответствующие контакты. 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/>
              <a:t>Пациентам, которым требуются хирургические манипуляции с сосудистым доступом должен быть выполнен скрининг на </a:t>
            </a:r>
            <a:r>
              <a:rPr lang="ru-RU" sz="1200" dirty="0" err="1"/>
              <a:t>коронавирус</a:t>
            </a:r>
            <a:r>
              <a:rPr lang="ru-RU" sz="1200" dirty="0"/>
              <a:t> перед операцией. Операции у пациентов с выявленной подтвержденной или подозреваемой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инфекцией следует проводить в предназначенном для этого помещении обеспечивающим необходимую защиту для медицинского персонала. 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/>
              <a:t>Транспорт: общественный транспорт не должен использоваться Пациенты должны организовать личный транспорт и использовать фиксированные транспортные маршруты. Транспортирующий персонал и сопровождающие должны носить хирургические или N95 маски на протяжении всей транспортировки.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рекомендаций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87375" y="740781"/>
            <a:ext cx="11017249" cy="4338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Все пациенты с лихорадкой должны быть проверены на наличие новой </a:t>
            </a:r>
            <a:r>
              <a:rPr lang="ru-RU" sz="1200" dirty="0" err="1">
                <a:solidFill>
                  <a:srgbClr val="FF0000"/>
                </a:solidFill>
              </a:rPr>
              <a:t>коронавирусной</a:t>
            </a:r>
            <a:r>
              <a:rPr lang="ru-RU" sz="1200" dirty="0">
                <a:solidFill>
                  <a:srgbClr val="FF0000"/>
                </a:solidFill>
              </a:rPr>
              <a:t> инфекции и должны получать диализ в последнюю смену </a:t>
            </a:r>
            <a:r>
              <a:rPr lang="ru-RU" sz="1200" dirty="0" smtClean="0">
                <a:solidFill>
                  <a:srgbClr val="FF0000"/>
                </a:solidFill>
              </a:rPr>
              <a:t>дня, </a:t>
            </a:r>
            <a:r>
              <a:rPr lang="ru-RU" sz="1200" dirty="0">
                <a:solidFill>
                  <a:srgbClr val="FF0000"/>
                </a:solidFill>
              </a:rPr>
              <a:t>до тех пор пока заражение не будет исключено. 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Пройдите маршрут пациента от входа в больницу и блок диализа: точки посадки  и высадки не должны совпадать с таковыми для обычных диализных пациентов. </a:t>
            </a:r>
            <a:endParaRPr lang="ru-RU" sz="1200" dirty="0" smtClean="0"/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Одновременного </a:t>
            </a:r>
            <a:r>
              <a:rPr lang="ru-RU" sz="1200" dirty="0"/>
              <a:t>входа и выхода с другими пациентами следует избегать. Маршрут, режим, и время транспортировки диализного персонала должны  быть продуманы, отлажены и фиксированы.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/>
              <a:t>Меры предосторожности в отделении диализа: пациенты не должны быть в непосредственной близости; зоны ожидания и залы для лечения должны иметь хорошее кондиционирование и вентиляция, чтобы удалять частицы и капли из воздуха. 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/>
              <a:t>Назначенный обслуживающий персонал: весь персонал участвующий в непосредственном уходе за пациентом должен применять полную защиту, в том числе изолирующую водонепроницаемую одежду с длинными рукавами, шапочки для волос; очки защитные; перчатки; и медицинские маски хирургического уровня или выше). 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ru-RU" sz="1200" dirty="0"/>
              <a:t>Правила гигиены рук должны быть неукоснительно реализованы.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Аппараты для диализа: оборудование, которое может вступать в контакт с пациентами или потенциально загрязненный материал следует продезинфицировать в соответствии с стандартными протоколами.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Если </a:t>
            </a:r>
            <a:r>
              <a:rPr lang="ru-RU" sz="1200" dirty="0"/>
              <a:t>в центре выявлен недавно подтвержденный или сильно подозрительный случай новой </a:t>
            </a:r>
            <a:r>
              <a:rPr lang="ru-RU" sz="1200" dirty="0" err="1"/>
              <a:t>коронавирусной</a:t>
            </a:r>
            <a:r>
              <a:rPr lang="ru-RU" sz="1200" dirty="0"/>
              <a:t> </a:t>
            </a:r>
            <a:r>
              <a:rPr lang="ru-RU" sz="1200" dirty="0" smtClean="0"/>
              <a:t>инфекции, </a:t>
            </a:r>
            <a:r>
              <a:rPr lang="ru-RU" sz="1200" dirty="0"/>
              <a:t>немедленно должна быть проведена дезинфекция. Пространства, находившиеся в тесном контакте с этими пациентами не следует использовать для других пациентов пока они не дезинфицированы.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Медицинские отходы от подтвержденных или подозреваемых пациентов с вновь выявленной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инфекцией должна рассматриваться как инфекционные медицинские отходы и утилизировать соответственно. 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2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283-F1A7-4916-B096-5163DBA927DA}" type="datetime1">
              <a:rPr lang="en-US" noProof="0" smtClean="0"/>
              <a:t>4/29/2020</a:t>
            </a:fld>
            <a:endParaRPr lang="en-US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рекомендаций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>
          <a:xfrm>
            <a:off x="587375" y="766300"/>
            <a:ext cx="11016000" cy="435600"/>
          </a:xfrm>
        </p:spPr>
        <p:txBody>
          <a:bodyPr/>
          <a:lstStyle/>
          <a:p>
            <a:r>
              <a:rPr lang="ru-RU" sz="1400" dirty="0"/>
              <a:t>Оперативные стратегии для </a:t>
            </a:r>
            <a:r>
              <a:rPr lang="ru-RU" sz="1400" dirty="0" smtClean="0"/>
              <a:t>членов семьи </a:t>
            </a:r>
            <a:r>
              <a:rPr lang="ru-RU" sz="1400" dirty="0"/>
              <a:t>и опекунов</a:t>
            </a:r>
          </a:p>
          <a:p>
            <a:endParaRPr lang="ru-RU" sz="1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87375" y="1201901"/>
            <a:ext cx="11017249" cy="170856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Все члены семьи, живущие с диализными </a:t>
            </a:r>
            <a:r>
              <a:rPr lang="ru-RU" sz="1200" dirty="0" smtClean="0"/>
              <a:t>пациентами, </a:t>
            </a:r>
            <a:r>
              <a:rPr lang="ru-RU" sz="1200" dirty="0"/>
              <a:t>должны соблюдать все меры предосторожности и правила, данные пациентам для предотвращения передачи COVID-19 от человека к человеку  в семье, которые включают измерение температуры тела, соблюдение всех правил личной гигиены, мытье рук и оперативное сообщение о потенциально больных людях.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FF0000"/>
                </a:solidFill>
              </a:rPr>
              <a:t>Пациенты на диализе, у которых есть семья член или лицо, </a:t>
            </a:r>
            <a:r>
              <a:rPr lang="ru-RU" sz="1200" dirty="0" smtClean="0">
                <a:solidFill>
                  <a:srgbClr val="FF0000"/>
                </a:solidFill>
              </a:rPr>
              <a:t>находящиеся </a:t>
            </a:r>
            <a:r>
              <a:rPr lang="ru-RU" sz="1200" dirty="0">
                <a:solidFill>
                  <a:srgbClr val="FF0000"/>
                </a:solidFill>
              </a:rPr>
              <a:t>в </a:t>
            </a:r>
            <a:r>
              <a:rPr lang="ru-RU" sz="1200" dirty="0" smtClean="0">
                <a:solidFill>
                  <a:srgbClr val="FF0000"/>
                </a:solidFill>
              </a:rPr>
              <a:t>карантине, </a:t>
            </a:r>
            <a:r>
              <a:rPr lang="ru-RU" sz="1200" dirty="0">
                <a:solidFill>
                  <a:srgbClr val="FF0000"/>
                </a:solidFill>
              </a:rPr>
              <a:t>может получать лечение диализом как обычно в течение 14 дней.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FF0000"/>
                </a:solidFill>
              </a:rPr>
              <a:t>После того, как член семьи или опекун пациента на диализе получит статус подтвержденного случая инфекции, данные пациента должны быть обновлены и обработаны в соответствии с </a:t>
            </a:r>
            <a:r>
              <a:rPr lang="ru-RU" sz="1200" dirty="0" err="1">
                <a:solidFill>
                  <a:srgbClr val="FF0000"/>
                </a:solidFill>
              </a:rPr>
              <a:t>с</a:t>
            </a:r>
            <a:r>
              <a:rPr lang="ru-RU" sz="1200" dirty="0">
                <a:solidFill>
                  <a:srgbClr val="FF0000"/>
                </a:solidFill>
              </a:rPr>
              <a:t> вышеупомянутыми условиями.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5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74" y="2592729"/>
            <a:ext cx="2699339" cy="3942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55" y="2223432"/>
            <a:ext cx="2835658" cy="3043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80" y="2373947"/>
            <a:ext cx="2849982" cy="25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1900265"/>
            <a:ext cx="3064831" cy="369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BCC1DEA-036D-4AC5-B319-8E63A991B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2D53F-F22B-4CA5-A10D-39C73EEC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47283-F1A7-4916-B096-5163DBA927DA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95E716A-1D92-4C95-944E-C4F8C7D2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Руководящие документы FMC по </a:t>
            </a:r>
            <a:r>
              <a:rPr lang="ru-RU" dirty="0" err="1"/>
              <a:t>россии</a:t>
            </a:r>
            <a:r>
              <a:rPr lang="ru-RU" dirty="0"/>
              <a:t> по организации работы  условиях пандемии </a:t>
            </a:r>
            <a:r>
              <a:rPr lang="ru-RU" dirty="0" err="1"/>
              <a:t>covid</a:t>
            </a:r>
            <a:r>
              <a:rPr lang="ru-RU" dirty="0"/>
              <a:t> 19</a:t>
            </a:r>
            <a:endParaRPr lang="pt-PT" dirty="0"/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C6056F38-1D55-473F-81E0-CE5E45B08C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88625" y="1054282"/>
            <a:ext cx="11016000" cy="60089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Интеграция российских, корпоративных и международных рекомендаций для оформления собственных</a:t>
            </a:r>
            <a:endParaRPr lang="pt-PT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5F9D14-3EE5-46DB-B9D4-4A17D0E56236}"/>
              </a:ext>
            </a:extLst>
          </p:cNvPr>
          <p:cNvSpPr/>
          <p:nvPr/>
        </p:nvSpPr>
        <p:spPr bwMode="gray">
          <a:xfrm>
            <a:off x="1020730" y="3459775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72D815F0-E2EB-46C5-BFFC-F748491FB5DA}"/>
              </a:ext>
            </a:extLst>
          </p:cNvPr>
          <p:cNvSpPr/>
          <p:nvPr/>
        </p:nvSpPr>
        <p:spPr bwMode="gray">
          <a:xfrm>
            <a:off x="8624237" y="3471434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80E6D9F-A807-406D-A970-C91D7450D085}"/>
              </a:ext>
            </a:extLst>
          </p:cNvPr>
          <p:cNvSpPr/>
          <p:nvPr/>
        </p:nvSpPr>
        <p:spPr bwMode="gray">
          <a:xfrm>
            <a:off x="2557359" y="3462404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D1D19C9-2F2A-4D72-9564-2275FEC4C96B}"/>
              </a:ext>
            </a:extLst>
          </p:cNvPr>
          <p:cNvSpPr/>
          <p:nvPr/>
        </p:nvSpPr>
        <p:spPr bwMode="gray">
          <a:xfrm>
            <a:off x="10029257" y="3471434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3451EB58-D1C2-4CE0-9B3E-2A6AAF47FBED}"/>
              </a:ext>
            </a:extLst>
          </p:cNvPr>
          <p:cNvSpPr/>
          <p:nvPr/>
        </p:nvSpPr>
        <p:spPr bwMode="gray">
          <a:xfrm>
            <a:off x="4143731" y="3459775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24" name="Oval 21">
            <a:extLst>
              <a:ext uri="{FF2B5EF4-FFF2-40B4-BE49-F238E27FC236}">
                <a16:creationId xmlns="" xmlns:a16="http://schemas.microsoft.com/office/drawing/2014/main" id="{880E6D9F-A807-406D-A970-C91D7450D085}"/>
              </a:ext>
            </a:extLst>
          </p:cNvPr>
          <p:cNvSpPr/>
          <p:nvPr/>
        </p:nvSpPr>
        <p:spPr bwMode="gray">
          <a:xfrm>
            <a:off x="5777049" y="3471434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Oval 18">
            <a:extLst>
              <a:ext uri="{FF2B5EF4-FFF2-40B4-BE49-F238E27FC236}">
                <a16:creationId xmlns="" xmlns:a16="http://schemas.microsoft.com/office/drawing/2014/main" id="{3451EB58-D1C2-4CE0-9B3E-2A6AAF47FBED}"/>
              </a:ext>
            </a:extLst>
          </p:cNvPr>
          <p:cNvSpPr/>
          <p:nvPr/>
        </p:nvSpPr>
        <p:spPr bwMode="gray">
          <a:xfrm>
            <a:off x="7307184" y="3471434"/>
            <a:ext cx="720000" cy="720000"/>
          </a:xfrm>
          <a:prstGeom prst="ellipse">
            <a:avLst/>
          </a:prstGeom>
          <a:solidFill>
            <a:srgbClr val="00B0F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77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Руководящие документы </a:t>
            </a:r>
            <a:r>
              <a:rPr lang="en-US" sz="2000" dirty="0" smtClean="0"/>
              <a:t>FMC</a:t>
            </a:r>
            <a:r>
              <a:rPr lang="ru-RU" sz="2000" dirty="0" smtClean="0"/>
              <a:t> по </a:t>
            </a:r>
            <a:r>
              <a:rPr lang="ru-RU" sz="2000" dirty="0" err="1" smtClean="0"/>
              <a:t>россии</a:t>
            </a:r>
            <a:r>
              <a:rPr lang="ru-RU" sz="2000" dirty="0" smtClean="0"/>
              <a:t> </a:t>
            </a:r>
            <a:r>
              <a:rPr lang="ru-RU" sz="2000" dirty="0"/>
              <a:t>по организации работы  условиях пандемии </a:t>
            </a:r>
            <a:r>
              <a:rPr lang="ru-RU" sz="2000" dirty="0" err="1"/>
              <a:t>covid</a:t>
            </a:r>
            <a:r>
              <a:rPr lang="ru-RU" sz="2000" dirty="0"/>
              <a:t> 19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4" y="941630"/>
            <a:ext cx="3731375" cy="529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63" y="1080310"/>
            <a:ext cx="3647993" cy="5308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80" y="1136155"/>
            <a:ext cx="3696633" cy="5399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94" y="264611"/>
            <a:ext cx="11218332" cy="855133"/>
          </a:xfrm>
        </p:spPr>
        <p:txBody>
          <a:bodyPr/>
          <a:lstStyle/>
          <a:p>
            <a:r>
              <a:rPr lang="ru-RU" sz="1800" dirty="0" smtClean="0"/>
              <a:t>Оперативная </a:t>
            </a:r>
            <a:r>
              <a:rPr lang="ru-RU" sz="1800" dirty="0"/>
              <a:t>готовность к выявлению случаев новой </a:t>
            </a:r>
            <a:r>
              <a:rPr lang="ru-RU" sz="1800" dirty="0" err="1"/>
              <a:t>короновирусной</a:t>
            </a:r>
            <a:r>
              <a:rPr lang="ru-RU" sz="1800" dirty="0"/>
              <a:t> инфекции (COVID-19) и </a:t>
            </a:r>
            <a:r>
              <a:rPr lang="ru-RU" sz="1800" dirty="0" smtClean="0"/>
              <a:t>организации </a:t>
            </a:r>
            <a:r>
              <a:rPr lang="ru-RU" sz="1800" dirty="0"/>
              <a:t>первичных противоэпидемических мероприятий </a:t>
            </a:r>
            <a:r>
              <a:rPr lang="ru-RU" sz="1800" dirty="0" smtClean="0"/>
              <a:t>в ДЦ</a:t>
            </a:r>
            <a:r>
              <a:rPr lang="en-US" sz="1800" dirty="0" smtClean="0"/>
              <a:t> FMC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10901" y="1162172"/>
            <a:ext cx="5417028" cy="1264859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43" y="1244301"/>
            <a:ext cx="5740968" cy="1100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gray">
          <a:xfrm>
            <a:off x="405115" y="2754775"/>
            <a:ext cx="11453148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и согласование </a:t>
            </a:r>
            <a:r>
              <a:rPr lang="ru-RU" sz="1400" dirty="0"/>
              <a:t>схем маршрутизации подозрительных на заболевание </a:t>
            </a:r>
            <a:r>
              <a:rPr lang="en-US" sz="1400" dirty="0" smtClean="0"/>
              <a:t>COVID-19</a:t>
            </a:r>
            <a:r>
              <a:rPr lang="ru-RU" sz="1400" dirty="0" smtClean="0"/>
              <a:t> больных и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и доведение до персонала алгоритмов действия каждого сотрудника соответственно ситуации.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Своевременное выявление лиц, подозрительных на заболевание </a:t>
            </a:r>
            <a:r>
              <a:rPr lang="en-US" sz="1400" dirty="0"/>
              <a:t>COVID-19</a:t>
            </a:r>
            <a:r>
              <a:rPr lang="ru-RU" sz="1400" dirty="0"/>
              <a:t>, среди больных центра диализа и персонала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Реорганизация работы центра диализа в условиях эпидемии </a:t>
            </a:r>
            <a:r>
              <a:rPr lang="en-US" sz="1400" dirty="0" smtClean="0"/>
              <a:t>COVID-19</a:t>
            </a:r>
            <a:endParaRPr lang="ru-RU" sz="1400" dirty="0" smtClean="0"/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Подготовка помещения и выделение персонала для проведения диализа карантинным больным</a:t>
            </a:r>
            <a:endParaRPr lang="ru-RU" sz="1400" dirty="0"/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маршрутов и графиков работы внутри центра для исключения контактов потенциально инфицированных больных с остальными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Внедрение максимально безопасного режима работы диализного центра для больных и персонала (средства индивидуальной защиты, гигиена, режим питания и др.)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Проведение специальных занятий с персоналом по профилактике и организации работы в </a:t>
            </a:r>
            <a:r>
              <a:rPr lang="ru-RU" sz="1400" dirty="0"/>
              <a:t>условиях эпидемии </a:t>
            </a:r>
            <a:r>
              <a:rPr lang="en-US" sz="1400" dirty="0" smtClean="0"/>
              <a:t>COVID-19</a:t>
            </a:r>
            <a:endParaRPr lang="ru-RU" sz="1400" dirty="0" smtClean="0"/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Создание необходимых запасов средств индивидуальной защиты, </a:t>
            </a:r>
            <a:r>
              <a:rPr lang="ru-RU" sz="1400" dirty="0" err="1" smtClean="0"/>
              <a:t>дезинфектантов</a:t>
            </a:r>
            <a:r>
              <a:rPr lang="ru-RU" sz="1400" dirty="0" smtClean="0"/>
              <a:t>.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Внедрение организации безопасной </a:t>
            </a:r>
            <a:r>
              <a:rPr lang="ru-RU" sz="1400" dirty="0"/>
              <a:t>доставки потенциально инфицированных </a:t>
            </a:r>
            <a:r>
              <a:rPr lang="ru-RU" sz="1400" dirty="0" smtClean="0"/>
              <a:t>больных в центр и из него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Доведение необходимой информации и размещение постеров для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3955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53" y="341434"/>
            <a:ext cx="10851131" cy="866987"/>
          </a:xfrm>
        </p:spPr>
        <p:txBody>
          <a:bodyPr/>
          <a:lstStyle/>
          <a:p>
            <a:r>
              <a:rPr lang="ru-RU" sz="2000" dirty="0" smtClean="0"/>
              <a:t>Временные методические рекомендации «Профилактика, диагностика и лечение новой </a:t>
            </a:r>
            <a:r>
              <a:rPr lang="ru-RU" sz="2000" dirty="0" err="1" smtClean="0"/>
              <a:t>коронавирусной</a:t>
            </a:r>
            <a:r>
              <a:rPr lang="ru-RU" sz="2000" dirty="0"/>
              <a:t> инфекции </a:t>
            </a:r>
            <a:r>
              <a:rPr lang="ru-RU" sz="2000" dirty="0" smtClean="0"/>
              <a:t>COVID-19»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80000" y="1440000"/>
            <a:ext cx="11280000" cy="178933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SARS-CoV-2 включен в перечень заболеваний, представляющих</a:t>
            </a:r>
          </a:p>
          <a:p>
            <a:r>
              <a:rPr lang="ru-RU" sz="1400" dirty="0"/>
              <a:t>опасность для окружающих (Постановление Правительства РФ от 31 </a:t>
            </a:r>
            <a:r>
              <a:rPr lang="ru-RU" sz="1400" dirty="0" smtClean="0"/>
              <a:t>января</a:t>
            </a:r>
            <a:r>
              <a:rPr lang="en-US" sz="1400" dirty="0" smtClean="0"/>
              <a:t> </a:t>
            </a:r>
            <a:r>
              <a:rPr lang="ru-RU" sz="1400" dirty="0" smtClean="0"/>
              <a:t>2020 </a:t>
            </a:r>
            <a:r>
              <a:rPr lang="ru-RU" sz="1400" dirty="0"/>
              <a:t>г. № 66</a:t>
            </a:r>
            <a:r>
              <a:rPr lang="ru-RU" sz="1400" dirty="0" smtClean="0"/>
              <a:t>).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Установлена роль COVID-19, как инфекции, связанной с </a:t>
            </a:r>
            <a:r>
              <a:rPr lang="ru-RU" sz="1400" dirty="0" smtClean="0"/>
              <a:t>оказанием</a:t>
            </a:r>
            <a:r>
              <a:rPr lang="en-US" sz="1400" dirty="0" smtClean="0"/>
              <a:t> </a:t>
            </a:r>
            <a:r>
              <a:rPr lang="ru-RU" sz="1400" dirty="0" smtClean="0"/>
              <a:t>медицинской помощи.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 целью предотвращения заноса и распространения новой </a:t>
            </a:r>
            <a:r>
              <a:rPr lang="ru-RU" sz="1400" dirty="0" err="1" smtClean="0"/>
              <a:t>коронавирусной</a:t>
            </a:r>
            <a:r>
              <a:rPr lang="ru-RU" sz="1400" dirty="0" smtClean="0"/>
              <a:t> инфекции в ДЦ, важно раннее выявление подозрительных и вероятных случаев среди пациентов и персонала.</a:t>
            </a: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33" y="-463989"/>
            <a:ext cx="11598877" cy="1008999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Стандартное </a:t>
            </a:r>
            <a:r>
              <a:rPr lang="ru-RU" sz="2000" dirty="0"/>
              <a:t>определение случая заболевания </a:t>
            </a:r>
            <a:r>
              <a:rPr lang="ru-RU" sz="2000" dirty="0" smtClean="0"/>
              <a:t>COVID-19</a:t>
            </a:r>
            <a:r>
              <a:rPr lang="ru-RU" sz="2000" dirty="0"/>
              <a:t>: Подозрительный на </a:t>
            </a:r>
            <a:r>
              <a:rPr lang="en-US" sz="2000" dirty="0"/>
              <a:t>COVID-19 </a:t>
            </a:r>
            <a:r>
              <a:rPr lang="ru-RU" sz="2000" dirty="0"/>
              <a:t>случай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56000" y="1222524"/>
            <a:ext cx="11280000" cy="24640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Клинические проявления острой респираторной инфекции:</a:t>
            </a:r>
            <a:endParaRPr lang="ru-RU" sz="1400" dirty="0"/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температура </a:t>
            </a:r>
            <a:r>
              <a:rPr lang="ru-RU" sz="1400" dirty="0"/>
              <a:t>тела выше 37,5 °C и один или более из </a:t>
            </a:r>
            <a:r>
              <a:rPr lang="ru-RU" sz="1400" dirty="0" smtClean="0"/>
              <a:t>следующих признаков</a:t>
            </a:r>
            <a:r>
              <a:rPr lang="ru-RU" sz="1400" dirty="0"/>
              <a:t>: </a:t>
            </a:r>
            <a:endParaRPr lang="ru-RU" sz="1400" dirty="0" smtClean="0"/>
          </a:p>
          <a:p>
            <a:pPr marL="719138" indent="-285750" defTabSz="896938">
              <a:buFont typeface="Arial" panose="020B0604020202020204" pitchFamily="34" charset="0"/>
              <a:buChar char="•"/>
            </a:pPr>
            <a:r>
              <a:rPr lang="ru-RU" sz="1400" dirty="0" smtClean="0"/>
              <a:t>кашель</a:t>
            </a:r>
            <a:r>
              <a:rPr lang="ru-RU" sz="1400" dirty="0"/>
              <a:t>, одышка, ощущение заложенности в грудной клетке</a:t>
            </a:r>
            <a:r>
              <a:rPr lang="ru-RU" sz="1400" dirty="0" smtClean="0"/>
              <a:t>, </a:t>
            </a:r>
          </a:p>
          <a:p>
            <a:pPr marL="719138" indent="-285750" defTabSz="896938">
              <a:buFont typeface="Arial" panose="020B0604020202020204" pitchFamily="34" charset="0"/>
              <a:buChar char="•"/>
            </a:pPr>
            <a:r>
              <a:rPr lang="ru-RU" sz="1400" dirty="0" smtClean="0"/>
              <a:t>насыщение </a:t>
            </a:r>
            <a:r>
              <a:rPr lang="ru-RU" sz="1400" dirty="0"/>
              <a:t>крови кислородом по данным </a:t>
            </a:r>
            <a:r>
              <a:rPr lang="ru-RU" sz="1400" dirty="0" err="1"/>
              <a:t>пульсоксиметрии</a:t>
            </a:r>
            <a:r>
              <a:rPr lang="ru-RU" sz="1400" dirty="0"/>
              <a:t> (SpO2</a:t>
            </a:r>
            <a:r>
              <a:rPr lang="ru-RU" sz="1400" dirty="0" smtClean="0"/>
              <a:t>) </a:t>
            </a:r>
            <a:r>
              <a:rPr lang="ru-RU" sz="1400" dirty="0"/>
              <a:t>95</a:t>
            </a:r>
            <a:r>
              <a:rPr lang="ru-RU" sz="1400" dirty="0" smtClean="0"/>
              <a:t>%, </a:t>
            </a:r>
          </a:p>
          <a:p>
            <a:pPr marL="719138" indent="-285750" defTabSz="896938">
              <a:buFont typeface="Arial" panose="020B0604020202020204" pitchFamily="34" charset="0"/>
              <a:buChar char="•"/>
            </a:pPr>
            <a:r>
              <a:rPr lang="ru-RU" sz="1400" dirty="0" smtClean="0"/>
              <a:t>боль в горле, насморк, снижение обоняния и вкуса</a:t>
            </a:r>
            <a:r>
              <a:rPr lang="ru-RU" sz="1400" dirty="0"/>
              <a:t>,</a:t>
            </a:r>
          </a:p>
          <a:p>
            <a:pPr marL="719138" indent="-285750" defTabSz="896938">
              <a:buFont typeface="Arial" panose="020B0604020202020204" pitchFamily="34" charset="0"/>
              <a:buChar char="•"/>
            </a:pPr>
            <a:r>
              <a:rPr lang="ru-RU" sz="1400" dirty="0"/>
              <a:t>п</a:t>
            </a:r>
            <a:r>
              <a:rPr lang="ru-RU" sz="1400" dirty="0" smtClean="0"/>
              <a:t>ризнаки конъюнктивита</a:t>
            </a:r>
            <a:r>
              <a:rPr lang="ru-RU" sz="1400" dirty="0"/>
              <a:t>) при отсутствии других известных причин, </a:t>
            </a:r>
            <a:r>
              <a:rPr lang="ru-RU" sz="1400" dirty="0" smtClean="0"/>
              <a:t>которые </a:t>
            </a:r>
            <a:r>
              <a:rPr lang="ru-RU" sz="1400" dirty="0"/>
              <a:t>объясняют клиническую картину вне зависимости от </a:t>
            </a:r>
            <a:r>
              <a:rPr lang="ru-RU" sz="1400" dirty="0" smtClean="0"/>
              <a:t>эпидемиологического анамнеза</a:t>
            </a:r>
            <a:r>
              <a:rPr lang="ru-RU" sz="1400" dirty="0"/>
              <a:t>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01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Стандартное определение случая заболевания </a:t>
            </a:r>
            <a:r>
              <a:rPr lang="ru-RU" sz="2000" dirty="0" smtClean="0"/>
              <a:t>COVID-19: Вероятный </a:t>
            </a:r>
            <a:r>
              <a:rPr lang="ru-RU" sz="2000" dirty="0"/>
              <a:t>случай COVID-19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376177" y="1121790"/>
            <a:ext cx="11482086" cy="458453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400" b="1" dirty="0" smtClean="0"/>
              <a:t>      </a:t>
            </a:r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Клинические проявления острой респираторной инфекции</a:t>
            </a:r>
            <a:endParaRPr lang="ru-RU" sz="1400" dirty="0"/>
          </a:p>
          <a:p>
            <a:pPr marL="53975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температура </a:t>
            </a:r>
            <a:r>
              <a:rPr lang="ru-RU" sz="1400" dirty="0"/>
              <a:t>тела выше 37,5 °C и один или более признаков: кашель</a:t>
            </a:r>
            <a:r>
              <a:rPr lang="ru-RU" sz="1400" dirty="0" smtClean="0"/>
              <a:t>, одышка</a:t>
            </a:r>
            <a:r>
              <a:rPr lang="ru-RU" sz="1400" dirty="0"/>
              <a:t>, ощущение заложенности в грудной клетке, насыщение </a:t>
            </a:r>
            <a:r>
              <a:rPr lang="ru-RU" sz="1400" dirty="0" smtClean="0"/>
              <a:t>крови кислородом </a:t>
            </a:r>
            <a:r>
              <a:rPr lang="ru-RU" sz="1400" dirty="0"/>
              <a:t>по данным </a:t>
            </a:r>
            <a:r>
              <a:rPr lang="ru-RU" sz="1400" dirty="0" err="1"/>
              <a:t>пульсоксиметрии</a:t>
            </a:r>
            <a:r>
              <a:rPr lang="ru-RU" sz="1400" dirty="0"/>
              <a:t> (SpO2) </a:t>
            </a:r>
            <a:r>
              <a:rPr lang="ru-RU" sz="1400" dirty="0" smtClean="0"/>
              <a:t>94</a:t>
            </a:r>
            <a:r>
              <a:rPr lang="ru-RU" sz="1400" dirty="0"/>
              <a:t>%, боль в горле</a:t>
            </a:r>
            <a:r>
              <a:rPr lang="ru-RU" sz="1400" dirty="0" smtClean="0"/>
              <a:t>, насморк</a:t>
            </a:r>
            <a:r>
              <a:rPr lang="ru-RU" sz="1400" dirty="0"/>
              <a:t>, снижение обоняния и вкуса, признаки конъюнктивита) </a:t>
            </a:r>
            <a:r>
              <a:rPr lang="ru-RU" sz="1400" dirty="0" smtClean="0"/>
              <a:t>при наличии </a:t>
            </a:r>
            <a:r>
              <a:rPr lang="ru-RU" sz="1400" dirty="0"/>
              <a:t>хотя бы одного из </a:t>
            </a:r>
            <a:r>
              <a:rPr lang="ru-RU" sz="1400" dirty="0" smtClean="0"/>
              <a:t>эпидемиологических </a:t>
            </a:r>
            <a:r>
              <a:rPr lang="ru-RU" sz="1400" dirty="0"/>
              <a:t>признаков:</a:t>
            </a:r>
          </a:p>
          <a:p>
            <a:pPr marL="80645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возвращение </a:t>
            </a:r>
            <a:r>
              <a:rPr lang="ru-RU" sz="1400" dirty="0"/>
              <a:t>из зарубежной поездки за 14 дней до </a:t>
            </a:r>
            <a:r>
              <a:rPr lang="ru-RU" sz="1400" dirty="0" smtClean="0"/>
              <a:t>появления симптомов</a:t>
            </a:r>
            <a:r>
              <a:rPr lang="ru-RU" sz="1400" dirty="0"/>
              <a:t>;</a:t>
            </a:r>
          </a:p>
          <a:p>
            <a:pPr marL="80645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наличие </a:t>
            </a:r>
            <a:r>
              <a:rPr lang="ru-RU" sz="1400" dirty="0"/>
              <a:t>тесных контактов за последние 14 дней с лицом, </a:t>
            </a:r>
            <a:r>
              <a:rPr lang="ru-RU" sz="1400" dirty="0" smtClean="0"/>
              <a:t>находящимся под </a:t>
            </a:r>
            <a:r>
              <a:rPr lang="ru-RU" sz="1400" dirty="0"/>
              <a:t>наблюдением по COVID-19, который в последующем заболел;</a:t>
            </a:r>
          </a:p>
          <a:p>
            <a:pPr marL="80645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наличие </a:t>
            </a:r>
            <a:r>
              <a:rPr lang="ru-RU" sz="1400" dirty="0"/>
              <a:t>тесных контактов за последние 14 дней с лицом, у которого лабораторно подтвержден диагноз COVID-19.</a:t>
            </a:r>
          </a:p>
          <a:p>
            <a:pPr marL="80645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работа </a:t>
            </a:r>
            <a:r>
              <a:rPr lang="ru-RU" sz="1400" dirty="0"/>
              <a:t>с больными с подтвержденными и подозрительными </a:t>
            </a:r>
            <a:r>
              <a:rPr lang="ru-RU" sz="1400" dirty="0" smtClean="0"/>
              <a:t>случаями COVID-19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Наличие </a:t>
            </a:r>
            <a:r>
              <a:rPr lang="ru-RU" sz="1400" dirty="0"/>
              <a:t>клинических проявлений тяжелой пневмонии, ОРДС, сепсиса или наличие пневмонии с характерными изменениями в легких по данным компьютерной томографии или обзорной рентгенографии органов грудной клетки (см. пункт 3.1 и приложение 1 настоящих рекомендаций) вне зависимости от результатов лабораторного исследования на наличие РНК SARS-CoV-2 методом  ПЦР и эпидемиологического анамнеза.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Подозрительный </a:t>
            </a:r>
            <a:r>
              <a:rPr lang="ru-RU" sz="1400" dirty="0"/>
              <a:t>на COVID-19 случай при невозможности проведения лабораторного исследования на наличие РНК SARS-CoV-2 методом ПЦР.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577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Стандартное определение случая заболевания </a:t>
            </a:r>
            <a:r>
              <a:rPr lang="ru-RU" sz="2000" dirty="0" smtClean="0"/>
              <a:t>COVID-19: Подтвержденный </a:t>
            </a:r>
            <a:r>
              <a:rPr lang="ru-RU" sz="2000" dirty="0"/>
              <a:t>случай COVID-19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05114" y="1208125"/>
            <a:ext cx="11262167" cy="224113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Положительный </a:t>
            </a:r>
            <a:r>
              <a:rPr lang="ru-RU" sz="1400" dirty="0"/>
              <a:t>результат лабораторного исследования на наличие </a:t>
            </a:r>
            <a:r>
              <a:rPr lang="ru-RU" sz="1400" dirty="0" smtClean="0"/>
              <a:t>РНК SARS-CoV-2 </a:t>
            </a:r>
            <a:r>
              <a:rPr lang="ru-RU" sz="1400" dirty="0"/>
              <a:t>методом полимеразной цепной реакции (ПЦР) вне </a:t>
            </a:r>
            <a:r>
              <a:rPr lang="ru-RU" sz="1400" dirty="0" smtClean="0"/>
              <a:t>зависимости от </a:t>
            </a:r>
            <a:r>
              <a:rPr lang="ru-RU" sz="1400" dirty="0"/>
              <a:t>клинических проявлений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Примечание. Все </a:t>
            </a:r>
            <a:r>
              <a:rPr lang="ru-RU" sz="1400" dirty="0"/>
              <a:t>образцы, полученные для лабораторного исследования, </a:t>
            </a:r>
            <a:r>
              <a:rPr lang="ru-RU" sz="1400" dirty="0" smtClean="0"/>
              <a:t>следует считать </a:t>
            </a:r>
            <a:r>
              <a:rPr lang="ru-RU" sz="1400" dirty="0"/>
              <a:t>потенциально инфекционными и при работе с ними </a:t>
            </a:r>
            <a:r>
              <a:rPr lang="ru-RU" sz="1400" dirty="0" smtClean="0"/>
              <a:t>должны соблюдаться </a:t>
            </a:r>
            <a:r>
              <a:rPr lang="ru-RU" sz="1400" dirty="0"/>
              <a:t>требования СП 1.3.3118-13 ≪Безопасность работы </a:t>
            </a:r>
            <a:r>
              <a:rPr lang="ru-RU" sz="1400" dirty="0" smtClean="0"/>
              <a:t>с микроорганизмами </a:t>
            </a:r>
            <a:r>
              <a:rPr lang="ru-RU" sz="1400" dirty="0"/>
              <a:t>I - II групп патогенности (опасности)≫. </a:t>
            </a:r>
            <a:r>
              <a:rPr lang="ru-RU" sz="1400" dirty="0" smtClean="0"/>
              <a:t>Медицинские работники</a:t>
            </a:r>
            <a:r>
              <a:rPr lang="ru-RU" sz="1400" dirty="0"/>
              <a:t>, которые собирают или транспортируют клинические образцы </a:t>
            </a:r>
            <a:r>
              <a:rPr lang="ru-RU" sz="1400" dirty="0" smtClean="0"/>
              <a:t>в лабораторию</a:t>
            </a:r>
            <a:r>
              <a:rPr lang="ru-RU" sz="1400" dirty="0"/>
              <a:t>, должны быть обучены практике безопасного обращения </a:t>
            </a:r>
            <a:r>
              <a:rPr lang="ru-RU" sz="1400" dirty="0" smtClean="0"/>
              <a:t>с биоматериалом</a:t>
            </a:r>
            <a:r>
              <a:rPr lang="ru-RU" sz="1400" dirty="0"/>
              <a:t>, строго соблюдать меры предосторожности и </a:t>
            </a:r>
            <a:r>
              <a:rPr lang="ru-RU" sz="1400" dirty="0" smtClean="0"/>
              <a:t>использовать средства </a:t>
            </a:r>
            <a:r>
              <a:rPr lang="ru-RU" sz="1400" dirty="0"/>
              <a:t>индивидуальной защиты (СИЗ).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3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37" y="207910"/>
            <a:ext cx="11017249" cy="720081"/>
          </a:xfrm>
        </p:spPr>
        <p:txBody>
          <a:bodyPr/>
          <a:lstStyle/>
          <a:p>
            <a:r>
              <a:rPr lang="ru-RU" sz="2400" dirty="0" smtClean="0"/>
              <a:t>Руководящие документы МЗ РФ по организации работы  условиях пандемии </a:t>
            </a:r>
            <a:r>
              <a:rPr lang="en-US" sz="2400" dirty="0" err="1" smtClean="0"/>
              <a:t>covid</a:t>
            </a:r>
            <a:r>
              <a:rPr lang="en-US" sz="2400" dirty="0" smtClean="0"/>
              <a:t> 19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0" y="927991"/>
            <a:ext cx="4200525" cy="505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17" y="1062193"/>
            <a:ext cx="3602028" cy="519921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86" y="1326994"/>
            <a:ext cx="4156121" cy="5123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49" y="305564"/>
            <a:ext cx="11017249" cy="720081"/>
          </a:xfrm>
        </p:spPr>
        <p:txBody>
          <a:bodyPr/>
          <a:lstStyle/>
          <a:p>
            <a:r>
              <a:rPr lang="ru-RU" dirty="0" smtClean="0"/>
              <a:t>Маршрутизация больных в диализных центрах </a:t>
            </a:r>
            <a:r>
              <a:rPr lang="en-US" dirty="0" smtClean="0"/>
              <a:t>FMC </a:t>
            </a:r>
            <a:r>
              <a:rPr lang="ru-RU" dirty="0" smtClean="0"/>
              <a:t> в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sp>
        <p:nvSpPr>
          <p:cNvPr id="4" name="TextBox 3"/>
          <p:cNvSpPr txBox="1"/>
          <p:nvPr/>
        </p:nvSpPr>
        <p:spPr bwMode="gray">
          <a:xfrm>
            <a:off x="6584793" y="1293115"/>
            <a:ext cx="26539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Больной, прибывший  в диализный центр</a:t>
            </a:r>
          </a:p>
          <a:p>
            <a:pPr algn="ctr"/>
            <a:endParaRPr lang="ru-RU" sz="1400" dirty="0" smtClean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390293" y="1295121"/>
            <a:ext cx="265399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Больной, позвонивший по поводу клинических симптомов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1165303" y="2362861"/>
            <a:ext cx="265399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Выявлены клинические симптомы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6584793" y="2373099"/>
            <a:ext cx="26539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Выявлен контакт с больным с подтверждением или подозрением на </a:t>
            </a:r>
            <a:r>
              <a:rPr lang="en-US" sz="1400" dirty="0" smtClean="0"/>
              <a:t>COVID19</a:t>
            </a:r>
            <a:endParaRPr lang="ru-RU" sz="1400" dirty="0" err="1" smtClean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9311268" y="2363223"/>
            <a:ext cx="265399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Больной, переведенный из другого отделения (не </a:t>
            </a:r>
            <a:r>
              <a:rPr lang="en-US" sz="1400" dirty="0" smtClean="0"/>
              <a:t>FMC</a:t>
            </a:r>
            <a:r>
              <a:rPr lang="ru-RU" sz="1400" dirty="0" smtClean="0"/>
              <a:t>) или прибывший из другого региона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3875047" y="2373099"/>
            <a:ext cx="2653991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Клинических симптомов, контактов не выявлено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390293" y="3127920"/>
            <a:ext cx="2637263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Вызов </a:t>
            </a:r>
            <a:r>
              <a:rPr lang="ru-RU" sz="1400" dirty="0" err="1" smtClean="0"/>
              <a:t>амбуланса</a:t>
            </a:r>
            <a:r>
              <a:rPr lang="ru-RU" sz="1400" dirty="0" smtClean="0"/>
              <a:t>, направление в специализированный инфекционный стационар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390293" y="4800600"/>
            <a:ext cx="2653990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Проведение диализа в диализном отделении (боксе) стационара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7984272" y="4369713"/>
            <a:ext cx="2653991" cy="1292662"/>
          </a:xfrm>
          <a:prstGeom prst="rect">
            <a:avLst/>
          </a:prstGeom>
          <a:solidFill>
            <a:srgbClr val="FF99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«Карантинный» зал диализного центра, изолированный от других с отдельным персоналом в СИЗ на 14 дней, затем перевод в обычный зал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3875048" y="3552934"/>
            <a:ext cx="265399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Соответствующий обычный диализный зал центра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3875047" y="4817327"/>
            <a:ext cx="259266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Негативный результат </a:t>
            </a:r>
            <a:r>
              <a:rPr lang="en-US" sz="1400" dirty="0" smtClean="0"/>
              <a:t>PCR</a:t>
            </a:r>
            <a:r>
              <a:rPr lang="ru-RU" sz="1400" dirty="0" smtClean="0"/>
              <a:t> на </a:t>
            </a:r>
            <a:r>
              <a:rPr lang="en-US" sz="1400" dirty="0" smtClean="0"/>
              <a:t>COVID 19</a:t>
            </a:r>
            <a:endParaRPr lang="ru-RU" sz="1400" dirty="0" smtClean="0"/>
          </a:p>
          <a:p>
            <a:pPr algn="ctr"/>
            <a:r>
              <a:rPr lang="ru-RU" sz="1400" dirty="0" smtClean="0"/>
              <a:t>Выписка по излечении</a:t>
            </a:r>
          </a:p>
        </p:txBody>
      </p:sp>
      <p:sp>
        <p:nvSpPr>
          <p:cNvPr id="15" name="Стрелка вниз 14"/>
          <p:cNvSpPr/>
          <p:nvPr/>
        </p:nvSpPr>
        <p:spPr bwMode="gray">
          <a:xfrm>
            <a:off x="8382824" y="3072161"/>
            <a:ext cx="284356" cy="129755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 smtClean="0"/>
          </a:p>
        </p:txBody>
      </p:sp>
      <p:sp>
        <p:nvSpPr>
          <p:cNvPr id="16" name="Стрелка вниз 15"/>
          <p:cNvSpPr/>
          <p:nvPr/>
        </p:nvSpPr>
        <p:spPr bwMode="gray">
          <a:xfrm>
            <a:off x="9814932" y="3284033"/>
            <a:ext cx="284356" cy="108567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 smtClean="0"/>
          </a:p>
        </p:txBody>
      </p:sp>
      <p:sp>
        <p:nvSpPr>
          <p:cNvPr id="18" name="Стрелка вниз 17"/>
          <p:cNvSpPr/>
          <p:nvPr/>
        </p:nvSpPr>
        <p:spPr bwMode="gray">
          <a:xfrm>
            <a:off x="5059864" y="2849809"/>
            <a:ext cx="284356" cy="69482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 smtClean="0"/>
          </a:p>
        </p:txBody>
      </p:sp>
      <p:sp>
        <p:nvSpPr>
          <p:cNvPr id="20" name="Стрелка вниз 19"/>
          <p:cNvSpPr/>
          <p:nvPr/>
        </p:nvSpPr>
        <p:spPr bwMode="gray">
          <a:xfrm>
            <a:off x="1575110" y="4056547"/>
            <a:ext cx="284356" cy="7440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 smtClean="0"/>
          </a:p>
        </p:txBody>
      </p:sp>
      <p:sp>
        <p:nvSpPr>
          <p:cNvPr id="21" name="Стрелка вправо 20"/>
          <p:cNvSpPr/>
          <p:nvPr/>
        </p:nvSpPr>
        <p:spPr bwMode="gray">
          <a:xfrm>
            <a:off x="6529038" y="4919241"/>
            <a:ext cx="1455234" cy="2720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 smtClean="0"/>
          </a:p>
        </p:txBody>
      </p:sp>
      <p:cxnSp>
        <p:nvCxnSpPr>
          <p:cNvPr id="25" name="Прямая со стрелкой 24"/>
          <p:cNvCxnSpPr>
            <a:stCxn id="4" idx="2"/>
          </p:cNvCxnSpPr>
          <p:nvPr/>
        </p:nvCxnSpPr>
        <p:spPr bwMode="gray">
          <a:xfrm flipH="1">
            <a:off x="7911788" y="1939446"/>
            <a:ext cx="1" cy="423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  <a:endCxn id="8" idx="0"/>
          </p:cNvCxnSpPr>
          <p:nvPr/>
        </p:nvCxnSpPr>
        <p:spPr bwMode="gray">
          <a:xfrm>
            <a:off x="7911789" y="1939446"/>
            <a:ext cx="2726474" cy="42377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  <a:endCxn id="9" idx="0"/>
          </p:cNvCxnSpPr>
          <p:nvPr/>
        </p:nvCxnSpPr>
        <p:spPr bwMode="gray">
          <a:xfrm flipH="1">
            <a:off x="5202043" y="1939446"/>
            <a:ext cx="2709746" cy="43365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2"/>
            <a:endCxn id="6" idx="0"/>
          </p:cNvCxnSpPr>
          <p:nvPr/>
        </p:nvCxnSpPr>
        <p:spPr bwMode="gray">
          <a:xfrm flipH="1">
            <a:off x="2492298" y="1939446"/>
            <a:ext cx="5419491" cy="423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10" idx="0"/>
          </p:cNvCxnSpPr>
          <p:nvPr/>
        </p:nvCxnSpPr>
        <p:spPr bwMode="gray">
          <a:xfrm flipH="1">
            <a:off x="1708925" y="2793748"/>
            <a:ext cx="783373" cy="33417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 bwMode="gray">
          <a:xfrm>
            <a:off x="1031044" y="1941452"/>
            <a:ext cx="10414" cy="118646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 bwMode="gray">
          <a:xfrm flipH="1">
            <a:off x="7911787" y="1945677"/>
            <a:ext cx="1" cy="423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 bwMode="gray">
          <a:xfrm>
            <a:off x="7911788" y="1945677"/>
            <a:ext cx="2726474" cy="42377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 bwMode="gray">
          <a:xfrm flipH="1">
            <a:off x="5202042" y="1945677"/>
            <a:ext cx="2709746" cy="43365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 bwMode="gray">
          <a:xfrm flipH="1">
            <a:off x="2492297" y="1945677"/>
            <a:ext cx="5419491" cy="423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 bwMode="gray">
          <a:xfrm flipH="1">
            <a:off x="1708924" y="2799979"/>
            <a:ext cx="783373" cy="33417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 bwMode="gray">
          <a:xfrm>
            <a:off x="1031043" y="1935579"/>
            <a:ext cx="10414" cy="1186468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4" idx="1"/>
          </p:cNvCxnSpPr>
          <p:nvPr/>
        </p:nvCxnSpPr>
        <p:spPr bwMode="gray">
          <a:xfrm>
            <a:off x="1708924" y="3983821"/>
            <a:ext cx="2166123" cy="115667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 bwMode="gray">
          <a:xfrm flipH="1">
            <a:off x="7911786" y="1939804"/>
            <a:ext cx="1" cy="423415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gray">
          <a:xfrm>
            <a:off x="7911787" y="1939804"/>
            <a:ext cx="2726474" cy="423777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gray">
          <a:xfrm flipH="1">
            <a:off x="5202041" y="1939804"/>
            <a:ext cx="2709746" cy="433653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 bwMode="gray">
          <a:xfrm flipH="1">
            <a:off x="2492296" y="1939804"/>
            <a:ext cx="5419491" cy="423415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gray">
          <a:xfrm flipH="1">
            <a:off x="1708923" y="2794106"/>
            <a:ext cx="783373" cy="33417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497" y="113123"/>
            <a:ext cx="11096703" cy="786991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РУКОВОДСТВО </a:t>
            </a:r>
            <a:r>
              <a:rPr lang="ru-RU" sz="1600" dirty="0"/>
              <a:t>О СОБЛЮДЕНИИ МЕР ПРЕДОСТОРОЖНОСТИ ПРИ РАБОТЕ С ИНФИЦИРОВАННЫМИ COVID-19 В КЛИНИКЕ НЕФРОКЕА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52122" y="1155644"/>
            <a:ext cx="11280000" cy="280861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руководстве представлена информация </a:t>
            </a:r>
            <a:r>
              <a:rPr lang="ru-RU" sz="1400" dirty="0"/>
              <a:t>о том, как лечить инфицированных или потенциально инфицированных </a:t>
            </a:r>
            <a:r>
              <a:rPr lang="ru-RU" sz="1400" dirty="0" smtClean="0"/>
              <a:t>пациентов в ДЦ.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Цель: в </a:t>
            </a:r>
            <a:r>
              <a:rPr lang="ru-RU" sz="1400" dirty="0" smtClean="0"/>
              <a:t>руководстве </a:t>
            </a:r>
            <a:r>
              <a:rPr lang="ru-RU" sz="1400" dirty="0"/>
              <a:t>описываются методы борьбы с </a:t>
            </a:r>
            <a:r>
              <a:rPr lang="ru-RU" sz="1400" dirty="0" smtClean="0"/>
              <a:t>инфекцией, </a:t>
            </a:r>
            <a:r>
              <a:rPr lang="ru-RU" sz="1400" dirty="0"/>
              <a:t>которые должны быть внедрены в клиниках </a:t>
            </a:r>
            <a:r>
              <a:rPr lang="ru-RU" sz="1400" dirty="0" err="1"/>
              <a:t>NephroCare</a:t>
            </a:r>
            <a:r>
              <a:rPr lang="ru-RU" sz="1400" dirty="0"/>
              <a:t> EMEA, чтобы минимизировать </a:t>
            </a:r>
            <a:r>
              <a:rPr lang="ru-RU" sz="1400" dirty="0" smtClean="0"/>
              <a:t>риски инфицирования </a:t>
            </a:r>
            <a:r>
              <a:rPr lang="ru-RU" sz="1400" dirty="0"/>
              <a:t>персонала и пациентов </a:t>
            </a:r>
            <a:r>
              <a:rPr lang="ru-RU" sz="1400" dirty="0" smtClean="0"/>
              <a:t> при контакте с пациентами с </a:t>
            </a:r>
            <a:r>
              <a:rPr lang="ru-RU" sz="1400" dirty="0" err="1" smtClean="0"/>
              <a:t>коронавирусной</a:t>
            </a:r>
            <a:r>
              <a:rPr lang="ru-RU" sz="1400" dirty="0" smtClean="0"/>
              <a:t> инфекцией </a:t>
            </a:r>
            <a:r>
              <a:rPr lang="ru-RU" sz="1400" dirty="0"/>
              <a:t>(COVID-19</a:t>
            </a:r>
            <a:r>
              <a:rPr lang="ru-RU" sz="1400" dirty="0" smtClean="0"/>
              <a:t>), </a:t>
            </a:r>
            <a:r>
              <a:rPr lang="ru-RU" sz="1400" dirty="0"/>
              <a:t>если такие пациенты </a:t>
            </a:r>
            <a:r>
              <a:rPr lang="ru-RU" sz="1400" dirty="0" smtClean="0"/>
              <a:t>будут получать диализ </a:t>
            </a:r>
            <a:r>
              <a:rPr lang="ru-RU" sz="1400" dirty="0"/>
              <a:t>в наших клиниках.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Согласно с/э законодательства РФ, диализ </a:t>
            </a:r>
            <a:r>
              <a:rPr lang="ru-RU" sz="1400" dirty="0"/>
              <a:t>пациентам с подтвержденным или подозреваемым случаем на новую </a:t>
            </a:r>
            <a:r>
              <a:rPr lang="ru-RU" sz="1400" dirty="0" err="1"/>
              <a:t>коронавирусную</a:t>
            </a:r>
            <a:r>
              <a:rPr lang="ru-RU" sz="1400" dirty="0"/>
              <a:t> инфекцию (COVID-19) должен осуществляться строго в условиях инфекционного или другого выделенного стационара.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Маршрутизация в ДЦ и диализ в условиях Диализного центра (отделения) возможен для пациентов, находящихся на домашнем карантине (самоизоляции), по согласованию с региональными органами здравоохранения и с Региональной группой реагирования на кризис EMEA России.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6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658801" y="362185"/>
            <a:ext cx="11279716" cy="772999"/>
          </a:xfrm>
        </p:spPr>
        <p:txBody>
          <a:bodyPr/>
          <a:lstStyle/>
          <a:p>
            <a:r>
              <a:rPr lang="ru-RU" sz="1600" dirty="0" smtClean="0"/>
              <a:t>МЕРЫ ПРЕДОСТОРОЖНОСТИ, </a:t>
            </a:r>
            <a:r>
              <a:rPr lang="ru-RU" sz="1600" dirty="0"/>
              <a:t>КОТОРЫЕ НЕОБХОДИМО ИСПОЛЬЗОВАТЬ ВО ВСЕХ ЦЕНТРАХ </a:t>
            </a:r>
            <a:r>
              <a:rPr lang="en-US" sz="1600" dirty="0" smtClean="0"/>
              <a:t>FMC</a:t>
            </a:r>
            <a:r>
              <a:rPr lang="ru-RU" sz="1600" dirty="0" smtClean="0"/>
              <a:t> </a:t>
            </a:r>
            <a:r>
              <a:rPr lang="ru-RU" sz="1600" dirty="0"/>
              <a:t>EMEA</a:t>
            </a:r>
            <a:br>
              <a:rPr lang="ru-RU" sz="1600" dirty="0"/>
            </a:br>
            <a:endParaRPr lang="de-DE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К.Гуревич, О.Кодюшева </a:t>
            </a:r>
            <a:r>
              <a:rPr lang="en-GB" altLang="ru-RU" smtClean="0"/>
              <a:t>COVID19 29 </a:t>
            </a:r>
            <a:r>
              <a:rPr lang="ru-RU" altLang="ru-RU" smtClean="0"/>
              <a:t>апр 2020</a:t>
            </a:r>
            <a:endParaRPr lang="de-DE" altLang="ru-RU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77299" y="1014760"/>
            <a:ext cx="11043443" cy="318106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    ДЛЯ </a:t>
            </a:r>
            <a:r>
              <a:rPr lang="ru-RU" sz="1600" dirty="0"/>
              <a:t>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Сотрудники </a:t>
            </a:r>
            <a:r>
              <a:rPr lang="ru-RU" sz="1400" dirty="0"/>
              <a:t>должны самостоятельно </a:t>
            </a:r>
            <a:r>
              <a:rPr lang="ru-RU" sz="1400" dirty="0" smtClean="0"/>
              <a:t>контролировать свое самочувствие и  </a:t>
            </a:r>
            <a:r>
              <a:rPr lang="ru-RU" sz="1400" dirty="0"/>
              <a:t>температуру в домашних условиях. В случае лихорадки </a:t>
            </a:r>
            <a:r>
              <a:rPr lang="ru-RU" sz="1400" dirty="0" smtClean="0"/>
              <a:t>и/или </a:t>
            </a:r>
            <a:r>
              <a:rPr lang="ru-RU" sz="1400" dirty="0"/>
              <a:t>респираторных симптомов </a:t>
            </a:r>
            <a:r>
              <a:rPr lang="ru-RU" sz="1400" dirty="0" smtClean="0"/>
              <a:t>сообщить о заболевании главному врачу ДЦ, обратиться в поликлинику, взять больничный лист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Сотрудники клиники </a:t>
            </a:r>
            <a:r>
              <a:rPr lang="ru-RU" sz="1400" dirty="0"/>
              <a:t>должны </a:t>
            </a:r>
            <a:r>
              <a:rPr lang="ru-RU" sz="1400" dirty="0" smtClean="0"/>
              <a:t>постоянно носить медицинскую </a:t>
            </a:r>
            <a:r>
              <a:rPr lang="ru-RU" sz="1400" dirty="0"/>
              <a:t>маску, когда </a:t>
            </a:r>
            <a:r>
              <a:rPr lang="ru-RU" sz="1400" dirty="0" smtClean="0"/>
              <a:t> </a:t>
            </a:r>
            <a:r>
              <a:rPr lang="ru-RU" sz="1400" dirty="0"/>
              <a:t>присутствуют в клинике.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Во </a:t>
            </a:r>
            <a:r>
              <a:rPr lang="ru-RU" sz="1400" dirty="0"/>
              <a:t>время еды или перерыва сотрудники клиники </a:t>
            </a:r>
            <a:r>
              <a:rPr lang="ru-RU" sz="1400" dirty="0" smtClean="0"/>
              <a:t>не допускать скопления людей в помещении, соблюдать дистанцию  </a:t>
            </a:r>
            <a:r>
              <a:rPr lang="ru-RU" sz="1400" dirty="0"/>
              <a:t>между собой более 1,5 </a:t>
            </a:r>
            <a:r>
              <a:rPr lang="ru-RU" sz="1400" dirty="0" smtClean="0"/>
              <a:t>м. Рассмотреть возможность посещение комнаты для приема пищи по графику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Любой сотрудник, который имел контакт с положительно подтвержденным пациентом с </a:t>
            </a:r>
            <a:r>
              <a:rPr lang="en-US" sz="1400" dirty="0"/>
              <a:t>COVID</a:t>
            </a:r>
            <a:r>
              <a:rPr lang="ru-RU" sz="1400" dirty="0"/>
              <a:t>-19 в течение последних 14 дней (за исключением ситуации, когда медицинский работник работал с пациентом в соответствии с правилами гигиены и инфекционного контроля), не должен посещать работу и должен «</a:t>
            </a:r>
            <a:r>
              <a:rPr lang="ru-RU" sz="1400" dirty="0" err="1"/>
              <a:t>самоизолироваться</a:t>
            </a:r>
            <a:r>
              <a:rPr lang="ru-RU" sz="1400" dirty="0"/>
              <a:t>» дома с ежедневным контролем температуры в течение 14 дней. О причинах самоизоляции сотрудник должен также информировать комиссию реагирования на кризисные ситуации по телефону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74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777865" y="376663"/>
            <a:ext cx="10993487" cy="782949"/>
          </a:xfrm>
        </p:spPr>
        <p:txBody>
          <a:bodyPr/>
          <a:lstStyle/>
          <a:p>
            <a:r>
              <a:rPr lang="ru-RU" sz="1600" dirty="0"/>
              <a:t>МЕРЫ ПРЕДОСТОРОЖНОСТИ, КОТОРЫЕ НЕОБХОДИМО ИСПОЛЬЗОВАТЬ ВО ВСЕХ ЦЕНТРАХ FMC EMEA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de-DE" altLang="ru-RU" sz="1200" dirty="0" smtClean="0"/>
          </a:p>
        </p:txBody>
      </p:sp>
      <p:sp>
        <p:nvSpPr>
          <p:cNvPr id="18435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К.Гуревич, О.Кодюшева </a:t>
            </a:r>
            <a:r>
              <a:rPr lang="en-GB" altLang="ru-RU" smtClean="0"/>
              <a:t>COVID19 29 </a:t>
            </a:r>
            <a:r>
              <a:rPr lang="ru-RU" altLang="ru-RU" smtClean="0"/>
              <a:t>апр 2020</a:t>
            </a:r>
            <a:endParaRPr lang="de-DE" altLang="ru-RU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95507" y="1072789"/>
            <a:ext cx="11652359" cy="3377677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r>
              <a:rPr lang="ru-RU" sz="1400" dirty="0" smtClean="0"/>
              <a:t>    ДЛЯ ПАЦИЕНТОВ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Рекомендовать пациентам в случае появления респираторных симптомов или лихорадки, предупредить лечащего врача по телефону, обратиться за мед помощью в поликлинику.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Пациенты  должны носить медицинские маски с момента выхода из дома и до возвращения домой. В ДЦ использовать маски, предназначенные для ДЦ.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Антисептики для рук необходимо разместить при входе в ДЦ. Перед входом и выходом </a:t>
            </a:r>
            <a:r>
              <a:rPr lang="ru-RU" sz="1400" dirty="0"/>
              <a:t>из клиники пациент должен выполнить гигиену рук (обработать руки антисептиком</a:t>
            </a:r>
            <a:r>
              <a:rPr lang="ru-RU" sz="1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Прежде </a:t>
            </a:r>
            <a:r>
              <a:rPr lang="ru-RU" sz="1400" dirty="0"/>
              <a:t>чем войти в </a:t>
            </a:r>
            <a:r>
              <a:rPr lang="ru-RU" sz="1400" dirty="0" smtClean="0"/>
              <a:t>диализный зал, пациенты должны вымыть руки водой с мылом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Необходимо обеспечить расстояние не менее 1,5 м между пациентами во всех возможных ситуациях и рекомендуйте избегать  скоплений людей в помещениях.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Все чехлы и пледы и другое постельное белье рекомендуется стирать после каждого </a:t>
            </a:r>
            <a:r>
              <a:rPr lang="ru-RU" sz="1400" dirty="0" smtClean="0"/>
              <a:t>использования – </a:t>
            </a:r>
            <a:r>
              <a:rPr lang="ru-RU" sz="1400" dirty="0" smtClean="0">
                <a:solidFill>
                  <a:srgbClr val="C00000"/>
                </a:solidFill>
              </a:rPr>
              <a:t>данная  рекомендация распространяется в наших центрах пока только для карантинных пациентов!</a:t>
            </a:r>
          </a:p>
        </p:txBody>
      </p:sp>
    </p:spTree>
    <p:extLst>
      <p:ext uri="{BB962C8B-B14F-4D97-AF65-F5344CB8AC3E}">
        <p14:creationId xmlns:p14="http://schemas.microsoft.com/office/powerpoint/2010/main" val="28251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777865" y="376663"/>
            <a:ext cx="10993487" cy="782949"/>
          </a:xfrm>
        </p:spPr>
        <p:txBody>
          <a:bodyPr/>
          <a:lstStyle/>
          <a:p>
            <a:r>
              <a:rPr lang="ru-RU" sz="1600" dirty="0"/>
              <a:t>МЕРЫ ПРЕДОСТОРОЖНОСТИ, КОТОРЫЕ НЕОБХОДИМО ИСПОЛЬЗОВАТЬ ВО ВСЕХ ЦЕНТРАХ FMC EMEA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de-DE" altLang="ru-RU" sz="1200" dirty="0" smtClean="0"/>
          </a:p>
        </p:txBody>
      </p:sp>
      <p:sp>
        <p:nvSpPr>
          <p:cNvPr id="18435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К.Гуревич, О.Кодюшева </a:t>
            </a:r>
            <a:r>
              <a:rPr lang="en-GB" altLang="ru-RU" smtClean="0"/>
              <a:t>COVID19 29 </a:t>
            </a:r>
            <a:r>
              <a:rPr lang="ru-RU" altLang="ru-RU" smtClean="0"/>
              <a:t>апр 2020</a:t>
            </a:r>
            <a:endParaRPr lang="de-DE" altLang="ru-RU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95507" y="1072790"/>
            <a:ext cx="11652359" cy="34760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r>
              <a:rPr lang="ru-RU" sz="1400" dirty="0" smtClean="0"/>
              <a:t>     ДЛЯ ПАЦИЕНТОВ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Пациентам </a:t>
            </a:r>
            <a:r>
              <a:rPr lang="ru-RU" sz="1400" dirty="0"/>
              <a:t>не рекомендуется прием пищи, если это возможно, в течение всего времени пребывания в клинике. Рассмотреть возможность разделения приема пищи в помещениях посменно.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Все пациенты ДОЛЖНЫ покинуть клинику до того, как в клинику поступит следующая смена. Это должно предотвратить контакт и потенциальное перекрестное загрязнение пациентов между сменами.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Рекомендовать пациентам отказ от общественного транспорта и использовать индивидуальный транспорт, где это возможно.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Необходимо информировать органы здравоохранения об опасности риска инфицирования пациентов, находящихся на гемодиализе, и просить рассмотреть возможность:</a:t>
            </a:r>
          </a:p>
          <a:p>
            <a:pPr marL="54292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транспортировка отдельных пациентов на диализ и/или надлежащую защиту во время транспортировки.</a:t>
            </a:r>
          </a:p>
          <a:p>
            <a:pPr marL="54292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обеспечить обследование на COVID-19 пациентов и сотрудников с симптомами, а также контактных с инфицированными людьми, чтобы избежать дальнейшего распространения заболевания в ДЦ.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44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703869" y="401444"/>
            <a:ext cx="11056332" cy="469524"/>
          </a:xfrm>
        </p:spPr>
        <p:txBody>
          <a:bodyPr/>
          <a:lstStyle/>
          <a:p>
            <a:r>
              <a:rPr lang="ru-RU" sz="1800" dirty="0"/>
              <a:t>ДРУГИЕ МЕРЫ ПРЕДОСТОРОЖНОСТИ</a:t>
            </a:r>
            <a:endParaRPr lang="de-DE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/>
              <a:t>К.Гуревич, О.Кодюшева </a:t>
            </a:r>
            <a:r>
              <a:rPr lang="en-GB" altLang="ru-RU" smtClean="0"/>
              <a:t>COVID19 29 </a:t>
            </a:r>
            <a:r>
              <a:rPr lang="ru-RU" altLang="ru-RU" smtClean="0"/>
              <a:t>апр 2020</a:t>
            </a:r>
            <a:endParaRPr lang="de-DE" altLang="ru-RU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289087" y="1121791"/>
            <a:ext cx="11764652" cy="3120331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Проводить </a:t>
            </a:r>
            <a:r>
              <a:rPr lang="ru-RU" sz="1400" dirty="0"/>
              <a:t>регулярную дезинфекцию часто используемых поверхностей (ручки, туалеты, весы, поверхности в комнатах ожидания и </a:t>
            </a:r>
            <a:r>
              <a:rPr lang="ru-RU" sz="1400" dirty="0" smtClean="0"/>
              <a:t>раздевалки).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Ограничение посещения ДЦ  для лиц, </a:t>
            </a:r>
            <a:r>
              <a:rPr lang="ru-RU" sz="1400" dirty="0"/>
              <a:t>которые не являются пациентами или сотрудниками </a:t>
            </a:r>
            <a:r>
              <a:rPr lang="ru-RU" sz="1400" dirty="0" smtClean="0"/>
              <a:t>клиники без предварительного согласия руководителя ДЦ </a:t>
            </a:r>
            <a:r>
              <a:rPr lang="ru-RU" sz="1400" dirty="0"/>
              <a:t>Это включает в себя любого посетителя, родственника пациента, внешнего водителя и т. </a:t>
            </a:r>
            <a:r>
              <a:rPr lang="ru-RU" sz="1400" dirty="0" smtClean="0"/>
              <a:t>д… </a:t>
            </a:r>
            <a:r>
              <a:rPr lang="ru-RU" sz="1400" dirty="0"/>
              <a:t>б</a:t>
            </a:r>
            <a:r>
              <a:rPr lang="ru-RU" sz="1400" dirty="0" smtClean="0"/>
              <a:t>ез исключения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Временно </a:t>
            </a:r>
            <a:r>
              <a:rPr lang="ru-RU" sz="1400" dirty="0"/>
              <a:t>отложить диагностические процедуры, которые не являются неотложными и требуют дополнительного тесного контакта с пациентом </a:t>
            </a:r>
            <a:r>
              <a:rPr lang="ru-RU" sz="1400" dirty="0" smtClean="0"/>
              <a:t>(измерение </a:t>
            </a:r>
            <a:r>
              <a:rPr lang="ru-RU" sz="1400" dirty="0"/>
              <a:t>BCM, ультразвуковое исследование</a:t>
            </a:r>
            <a:r>
              <a:rPr lang="ru-RU" sz="1400" dirty="0" smtClean="0"/>
              <a:t>) </a:t>
            </a:r>
            <a:r>
              <a:rPr lang="ru-RU" sz="1400" dirty="0" smtClean="0">
                <a:solidFill>
                  <a:srgbClr val="C00000"/>
                </a:solidFill>
              </a:rPr>
              <a:t>– по решению главного врача.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</a:t>
            </a:r>
            <a:r>
              <a:rPr lang="ru-RU" sz="1400" dirty="0" smtClean="0"/>
              <a:t>ременно отложить консультации и обследования в ДЦ </a:t>
            </a:r>
            <a:r>
              <a:rPr lang="ru-RU" sz="1400" dirty="0"/>
              <a:t>для </a:t>
            </a:r>
            <a:r>
              <a:rPr lang="ru-RU" sz="1400" dirty="0" err="1" smtClean="0"/>
              <a:t>додиализных</a:t>
            </a:r>
            <a:r>
              <a:rPr lang="ru-RU" sz="1400" dirty="0" smtClean="0"/>
              <a:t> и трансплантированных пациентов, использовать </a:t>
            </a:r>
            <a:r>
              <a:rPr lang="ru-RU" sz="1400" dirty="0"/>
              <a:t>вместо этого </a:t>
            </a:r>
            <a:r>
              <a:rPr lang="ru-RU" sz="1400" dirty="0" err="1" smtClean="0"/>
              <a:t>телеконсультации</a:t>
            </a:r>
            <a:r>
              <a:rPr lang="ru-RU" sz="1400" dirty="0" smtClean="0"/>
              <a:t> или консультации по телефону. </a:t>
            </a:r>
            <a:r>
              <a:rPr lang="ru-RU" sz="1400" dirty="0"/>
              <a:t>Если это невозможно, то </a:t>
            </a:r>
            <a:r>
              <a:rPr lang="ru-RU" sz="1400" dirty="0" smtClean="0"/>
              <a:t>время для </a:t>
            </a:r>
            <a:r>
              <a:rPr lang="ru-RU" sz="1400" dirty="0"/>
              <a:t>всех пациентов, не находящихся на диализе, посещающих клинику, </a:t>
            </a:r>
            <a:r>
              <a:rPr lang="ru-RU" sz="1400" dirty="0" smtClean="0"/>
              <a:t> должно быть разделено.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Ограничение приема </a:t>
            </a:r>
            <a:r>
              <a:rPr lang="ru-RU" sz="1400" dirty="0"/>
              <a:t>пациентов </a:t>
            </a:r>
            <a:r>
              <a:rPr lang="ru-RU" sz="1400" dirty="0" smtClean="0"/>
              <a:t>(российских </a:t>
            </a:r>
            <a:r>
              <a:rPr lang="ru-RU" sz="1400" dirty="0"/>
              <a:t>и международных) на </a:t>
            </a:r>
            <a:r>
              <a:rPr lang="ru-RU" sz="1400" dirty="0" smtClean="0"/>
              <a:t>гостевой диализ.</a:t>
            </a:r>
            <a:endParaRPr lang="ru-RU" sz="1400" dirty="0"/>
          </a:p>
          <a:p>
            <a:r>
              <a:rPr lang="en-US" sz="1200" dirty="0" smtClean="0"/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805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07" y="368378"/>
            <a:ext cx="11017249" cy="384329"/>
          </a:xfrm>
        </p:spPr>
        <p:txBody>
          <a:bodyPr/>
          <a:lstStyle/>
          <a:p>
            <a:r>
              <a:rPr lang="ru-RU" sz="1800" dirty="0" smtClean="0"/>
              <a:t>Заключительная дезинфекция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338392" y="1037982"/>
            <a:ext cx="11549943" cy="501712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Помещения для лечения </a:t>
            </a:r>
            <a:r>
              <a:rPr lang="ru-RU" sz="1400" dirty="0" smtClean="0"/>
              <a:t>карантинных пациентов дезинфицируются по окончании </a:t>
            </a:r>
            <a:r>
              <a:rPr lang="ru-RU" sz="1400" dirty="0"/>
              <a:t>смены </a:t>
            </a:r>
            <a:r>
              <a:rPr lang="ru-RU" sz="1400" dirty="0" smtClean="0"/>
              <a:t>пациентов, когда пациенты покинули зал.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Чехол для кресла и плед (одеяло) необходимо убирать только после того, как все пациенты покинут процедурную комнату. Чехол для кресла и плед многократного использования следует стирать после каждой процедуры (не хранить в индивидуальной сумке для следующей процедуры).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Поверхности частого касания</a:t>
            </a:r>
            <a:r>
              <a:rPr lang="ru-RU" sz="1400" dirty="0" smtClean="0"/>
              <a:t> (</a:t>
            </a:r>
            <a:r>
              <a:rPr lang="ru-RU" sz="1400" dirty="0" smtClean="0"/>
              <a:t>манжета для измерения давления, рабочий стол, дверные ручки, тележки для уборочного инвентаря, отходов) должны быть продезинфицированы после завершения процедуры подключения и отключения.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Контейнеры для сбора отходов </a:t>
            </a:r>
            <a:r>
              <a:rPr lang="ru-RU" sz="1400" dirty="0"/>
              <a:t>должны быть предназначены только для зоны изоляции и </a:t>
            </a:r>
            <a:r>
              <a:rPr lang="ru-RU" sz="1400" dirty="0" smtClean="0"/>
              <a:t>должны быть продезинфицированы после </a:t>
            </a:r>
            <a:r>
              <a:rPr lang="ru-RU" sz="1400" dirty="0"/>
              <a:t>подключения </a:t>
            </a:r>
            <a:r>
              <a:rPr lang="ru-RU" sz="1400" dirty="0" smtClean="0"/>
              <a:t>и отключения.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Уборочный инвентарь должен быть предназначен для изолированной комнаты и храниться отдельно. Оборудование должно иметь четкую маркировку или цветовую маркировку в зависимости от области применения.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Уборочный инвентарь (швабры и ведра), должен быть тщательно вымыт, продезинфицирован и высушен после использования. Использованные </a:t>
            </a:r>
            <a:r>
              <a:rPr lang="ru-RU" sz="1400" dirty="0" err="1"/>
              <a:t>мопы</a:t>
            </a:r>
            <a:r>
              <a:rPr lang="ru-RU" sz="1400" dirty="0"/>
              <a:t> нельзя хранить во влажном состоянии.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Дезинфекция пола должна производиться после того, как все пациенты покинули зал и после завершения дезинфекции всех поверхностей, в т ч  аппаратов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пациент находится на расстоянии 1,5 м от стены, после ухода пациента стену необходимо обработать </a:t>
            </a:r>
            <a:r>
              <a:rPr lang="ru-RU" sz="1400" dirty="0" err="1"/>
              <a:t>дезинфицирущим</a:t>
            </a:r>
            <a:r>
              <a:rPr lang="ru-RU" sz="1400" dirty="0"/>
              <a:t> раствором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После подключения и отключения, поверхность АИП обрабатывается салфеткой сверху вниз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2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87" y="373954"/>
            <a:ext cx="11017249" cy="720081"/>
          </a:xfrm>
        </p:spPr>
        <p:txBody>
          <a:bodyPr/>
          <a:lstStyle/>
          <a:p>
            <a:r>
              <a:rPr lang="ru-RU" sz="1800" dirty="0" smtClean="0"/>
              <a:t>Средства для дезинфекции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35395" y="1060858"/>
            <a:ext cx="11280000" cy="157817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Для обработки поверхностей </a:t>
            </a:r>
            <a:r>
              <a:rPr lang="ru-RU" sz="1400" dirty="0"/>
              <a:t>в зоне пациента (тележка, манжета для измерения </a:t>
            </a:r>
            <a:r>
              <a:rPr lang="ru-RU" sz="1400" dirty="0" smtClean="0"/>
              <a:t>давления) использу</a:t>
            </a:r>
            <a:r>
              <a:rPr lang="ru-RU" sz="1400" dirty="0"/>
              <a:t>ю</a:t>
            </a:r>
            <a:r>
              <a:rPr lang="ru-RU" sz="1400" dirty="0" smtClean="0"/>
              <a:t>тся 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спиртовые салфетки (содержание спирта 62- 71%)</a:t>
            </a:r>
            <a:endParaRPr lang="ru-RU" sz="1400" dirty="0"/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ru-RU" sz="1400" dirty="0"/>
              <a:t>р</a:t>
            </a:r>
            <a:r>
              <a:rPr lang="ru-RU" sz="1400" dirty="0" smtClean="0"/>
              <a:t>аствор гипохлорита </a:t>
            </a:r>
            <a:r>
              <a:rPr lang="ru-RU" sz="1400" dirty="0"/>
              <a:t>натрия 0,1</a:t>
            </a:r>
            <a:r>
              <a:rPr lang="ru-RU" sz="1400" dirty="0" smtClean="0"/>
              <a:t>%</a:t>
            </a:r>
            <a:endParaRPr lang="ru-RU" sz="1400" dirty="0"/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ru-RU" sz="1400" dirty="0"/>
              <a:t>л</a:t>
            </a:r>
            <a:r>
              <a:rPr lang="ru-RU" sz="1400" dirty="0" smtClean="0"/>
              <a:t>юбой </a:t>
            </a:r>
            <a:r>
              <a:rPr lang="ru-RU" sz="1400" dirty="0"/>
              <a:t>проверенный </a:t>
            </a:r>
            <a:r>
              <a:rPr lang="ru-RU" sz="1400" dirty="0" err="1" smtClean="0"/>
              <a:t>дезинфектант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вирулицидного</a:t>
            </a:r>
            <a:r>
              <a:rPr lang="ru-RU" sz="1400" dirty="0" smtClean="0"/>
              <a:t> действия</a:t>
            </a: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6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405" y="387732"/>
            <a:ext cx="11279716" cy="463007"/>
          </a:xfrm>
        </p:spPr>
        <p:txBody>
          <a:bodyPr/>
          <a:lstStyle/>
          <a:p>
            <a:r>
              <a:rPr lang="ru-RU" sz="2000" dirty="0"/>
              <a:t>Инструкция по организации диализа пациенту в условиях ДЦ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503150" y="972466"/>
            <a:ext cx="11280000" cy="402779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Диализ пациентам с подтвержденным или подозреваемым случаем на новую </a:t>
            </a:r>
            <a:r>
              <a:rPr lang="ru-RU" sz="1400" dirty="0" err="1"/>
              <a:t>коронавирусную</a:t>
            </a:r>
            <a:r>
              <a:rPr lang="ru-RU" sz="1400" dirty="0"/>
              <a:t> инфекцию (COVID-19) должен осуществляться строго в условиях инфекционного или другого выделенного стационара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Маршрутизация в ДЦ и диализ в условиях Диализного центра (отделения) </a:t>
            </a:r>
            <a:r>
              <a:rPr lang="ru-RU" sz="1400" dirty="0" smtClean="0"/>
              <a:t>возможна </a:t>
            </a:r>
            <a:r>
              <a:rPr lang="ru-RU" sz="1400" dirty="0"/>
              <a:t>для пациентов, вернувшихся после госпитализации из стационара, где регистрировались случаи </a:t>
            </a:r>
            <a:r>
              <a:rPr lang="en-US" sz="1400" dirty="0"/>
              <a:t>COVID-19</a:t>
            </a:r>
            <a:r>
              <a:rPr lang="ru-RU" sz="1400" dirty="0"/>
              <a:t>,</a:t>
            </a:r>
            <a:r>
              <a:rPr lang="en-US" sz="1400" dirty="0"/>
              <a:t> </a:t>
            </a:r>
            <a:r>
              <a:rPr lang="ru-RU" sz="1400" dirty="0" smtClean="0"/>
              <a:t>прибывшим </a:t>
            </a:r>
            <a:r>
              <a:rPr lang="ru-RU" sz="1400" dirty="0"/>
              <a:t>из регионов зарубежья и РФ, неблагополучных по</a:t>
            </a:r>
            <a:r>
              <a:rPr lang="en-US" sz="1400" dirty="0"/>
              <a:t> COVID-19</a:t>
            </a:r>
            <a:r>
              <a:rPr lang="ru-RU" sz="1400" dirty="0"/>
              <a:t>, </a:t>
            </a:r>
            <a:r>
              <a:rPr lang="ru-RU" sz="1400" dirty="0" smtClean="0"/>
              <a:t>пациентам </a:t>
            </a:r>
            <a:r>
              <a:rPr lang="ru-RU" sz="1400" dirty="0"/>
              <a:t>при выявлении подъема температура тела выше 37,5 при отсутствии других клинических проявлений острой респираторной </a:t>
            </a:r>
            <a:r>
              <a:rPr lang="ru-RU" sz="1400" dirty="0" smtClean="0"/>
              <a:t>инфекции.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Необходимым условием для организации диализа является наличие карантинного зала в ДЦ (отделении) или возможность выделения последней смены в одном из залов.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Пациент </a:t>
            </a:r>
            <a:r>
              <a:rPr lang="ru-RU" sz="1400" dirty="0"/>
              <a:t>приглашается в ДЦ (отделение) после подключения пациентов основной смены</a:t>
            </a:r>
            <a:r>
              <a:rPr lang="ru-RU" sz="1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 фильтре зала, пациент снимает личную одежду и надевает костюм (возможно использование одноразового халата поверх личной одежды).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Пациент перед входом в ДЦ надевает респиратор  типа NIOSH-</a:t>
            </a:r>
            <a:r>
              <a:rPr lang="ru-RU" sz="1400" dirty="0" err="1"/>
              <a:t>certified</a:t>
            </a:r>
            <a:r>
              <a:rPr lang="ru-RU" sz="1400" dirty="0"/>
              <a:t> N 95, EU FFP2 или </a:t>
            </a:r>
            <a:r>
              <a:rPr lang="en-US" sz="1400" dirty="0"/>
              <a:t>FFP</a:t>
            </a:r>
            <a:r>
              <a:rPr lang="ru-RU" sz="1400" dirty="0"/>
              <a:t>3, заходит через отдельный вход (при наличии), снимает верхнюю одежду (оставляет на выделенной вешалке), обрабатывает руки антисептиком, проходит в </a:t>
            </a:r>
            <a:r>
              <a:rPr lang="ru-RU" sz="1400" dirty="0" smtClean="0"/>
              <a:t>фильтр выделенного зала.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Процедуру диализа </a:t>
            </a:r>
            <a:r>
              <a:rPr lang="ru-RU" sz="1400" dirty="0" smtClean="0"/>
              <a:t>пациенты получают </a:t>
            </a:r>
            <a:r>
              <a:rPr lang="ru-RU" sz="1400" dirty="0"/>
              <a:t>на </a:t>
            </a:r>
            <a:r>
              <a:rPr lang="ru-RU" sz="1400" dirty="0" smtClean="0"/>
              <a:t>выделенных </a:t>
            </a:r>
            <a:r>
              <a:rPr lang="ru-RU" sz="1400" dirty="0"/>
              <a:t>АИП</a:t>
            </a:r>
            <a:r>
              <a:rPr lang="ru-RU" sz="1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30" y="329859"/>
            <a:ext cx="11279716" cy="856932"/>
          </a:xfrm>
        </p:spPr>
        <p:txBody>
          <a:bodyPr/>
          <a:lstStyle/>
          <a:p>
            <a:r>
              <a:rPr lang="ru-RU" sz="2000" dirty="0"/>
              <a:t>Инструкция по организации диализа пациенту в условиях ДЦ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68426" y="1154068"/>
            <a:ext cx="11280000" cy="430918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Медсестра, перед входом в помещение, где находится больной, для предупреждения собственного заражения проводит обработку открытых участков тела антисептиком, надевает противочумный костюм 1 типа (одноразовый халат), бахилы, респиратор, очки, 2 пары перчаток.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После проведенного диализа, обеззараживание СИЗ, магистралей, инструментов, костюма пациента (</a:t>
            </a:r>
            <a:r>
              <a:rPr lang="ru-RU" sz="1400" dirty="0" err="1"/>
              <a:t>одноразоваго</a:t>
            </a:r>
            <a:r>
              <a:rPr lang="ru-RU" sz="1400" dirty="0"/>
              <a:t> халата) и предметов использования у пациента осуществляется химическим способом  методом погружения в емкость с </a:t>
            </a:r>
            <a:r>
              <a:rPr lang="ru-RU" sz="1400" dirty="0" err="1"/>
              <a:t>дезифицирующим</a:t>
            </a:r>
            <a:r>
              <a:rPr lang="ru-RU" sz="1400" dirty="0"/>
              <a:t> раствором.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Перед началом работы с пациентом, персонал должен пройти подробный инструктаж и проверку полученных знаний. </a:t>
            </a:r>
            <a:r>
              <a:rPr lang="ru-RU" sz="1400" dirty="0" smtClean="0"/>
              <a:t>Персонал должен знать порядок </a:t>
            </a:r>
            <a:r>
              <a:rPr lang="ru-RU" sz="1400" dirty="0"/>
              <a:t>надевания и снятия защитной одежды, проведения заключительной дезинфекции при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Для </a:t>
            </a:r>
            <a:r>
              <a:rPr lang="ru-RU" sz="1400" dirty="0"/>
              <a:t>дезинфекции СИЗ, магистралей, инструментов, предметов использования у </a:t>
            </a:r>
            <a:r>
              <a:rPr lang="ru-RU" sz="1400" dirty="0" smtClean="0"/>
              <a:t>больного, </a:t>
            </a:r>
            <a:r>
              <a:rPr lang="ru-RU" sz="1400" dirty="0"/>
              <a:t>а также использованных медсестрой СИЗ используются емкости с маркировкой «отходы класса </a:t>
            </a:r>
            <a:r>
              <a:rPr lang="ru-RU" sz="1400" dirty="0" smtClean="0"/>
              <a:t>В». В емкость вкладывается красный мешок или желтый мешок с красной маркировкой. В мешке делаются отверстия ножницами для стекания раствора после дезинфекции. После </a:t>
            </a:r>
            <a:r>
              <a:rPr lang="ru-RU" sz="1400" dirty="0"/>
              <a:t>дезинфекции отходы утилизируются как отходы класса 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После </a:t>
            </a:r>
            <a:r>
              <a:rPr lang="ru-RU" sz="1400" dirty="0"/>
              <a:t>проведения процедуры, данной медсестрой в помещении проводится заключительная дезинфекция с обработкой всех поверхностей (стены, двери, выключатели, дверные ручки) </a:t>
            </a:r>
            <a:r>
              <a:rPr lang="ru-RU" sz="1400" dirty="0" err="1" smtClean="0"/>
              <a:t>дезифицирующим</a:t>
            </a:r>
            <a:r>
              <a:rPr lang="ru-RU" sz="1400" dirty="0" smtClean="0"/>
              <a:t> </a:t>
            </a:r>
            <a:r>
              <a:rPr lang="ru-RU" sz="1400" dirty="0"/>
              <a:t>раствором. После окончания экспозиции, необходимо открыть окна (фрамуги). Максимально проветрить помещение (10 мин).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Закрыть </a:t>
            </a:r>
            <a:r>
              <a:rPr lang="ru-RU" sz="1400" dirty="0"/>
              <a:t>окна, включить вентиляцию и бактерицидные облучатели (</a:t>
            </a:r>
            <a:r>
              <a:rPr lang="ru-RU" sz="1400" dirty="0" err="1"/>
              <a:t>рециркуляторы</a:t>
            </a:r>
            <a:r>
              <a:rPr lang="ru-RU" sz="1400" dirty="0"/>
              <a:t>) на 60 мин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8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39" y="120977"/>
            <a:ext cx="11017249" cy="720081"/>
          </a:xfrm>
        </p:spPr>
        <p:txBody>
          <a:bodyPr/>
          <a:lstStyle/>
          <a:p>
            <a:r>
              <a:rPr lang="ru-RU" sz="2400" dirty="0"/>
              <a:t>Руководящие документы </a:t>
            </a:r>
            <a:r>
              <a:rPr lang="ru-RU" sz="2400" dirty="0" err="1" smtClean="0"/>
              <a:t>роспотребнадзора</a:t>
            </a:r>
            <a:r>
              <a:rPr lang="ru-RU" sz="2400" dirty="0" smtClean="0"/>
              <a:t> </a:t>
            </a:r>
            <a:r>
              <a:rPr lang="ru-RU" sz="2400" dirty="0"/>
              <a:t>по организации работы  условиях пандемии </a:t>
            </a:r>
            <a:r>
              <a:rPr lang="ru-RU" sz="2400" dirty="0" err="1"/>
              <a:t>covid</a:t>
            </a:r>
            <a:r>
              <a:rPr lang="ru-RU" sz="2400" dirty="0"/>
              <a:t> 19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3" y="823865"/>
            <a:ext cx="3730805" cy="5063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02" y="793778"/>
            <a:ext cx="3722209" cy="49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64" y="841058"/>
            <a:ext cx="3705016" cy="496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06" y="841058"/>
            <a:ext cx="3885540" cy="50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67" y="841058"/>
            <a:ext cx="3980099" cy="51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34" y="972008"/>
            <a:ext cx="3842558" cy="514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92" y="939367"/>
            <a:ext cx="3988696" cy="51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21" y="939367"/>
            <a:ext cx="3868347" cy="51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77" y="1269254"/>
            <a:ext cx="3859750" cy="51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67" y="879741"/>
            <a:ext cx="3722209" cy="4951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28" y="909829"/>
            <a:ext cx="3705016" cy="496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79" y="939367"/>
            <a:ext cx="3885540" cy="5028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11" y="972008"/>
            <a:ext cx="3980099" cy="5106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48" y="1052503"/>
            <a:ext cx="3842558" cy="5149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92" y="1165531"/>
            <a:ext cx="3988696" cy="5106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20" y="1269254"/>
            <a:ext cx="3868347" cy="5106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13" y="1347311"/>
            <a:ext cx="3859750" cy="5140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010" y="300922"/>
            <a:ext cx="11182024" cy="895268"/>
          </a:xfrm>
        </p:spPr>
        <p:txBody>
          <a:bodyPr/>
          <a:lstStyle/>
          <a:p>
            <a:r>
              <a:rPr lang="ru-RU" sz="2000" dirty="0" smtClean="0"/>
              <a:t>Средства индивидуальной защиты, используемые медперсоналом при работе с пациентами в карантинном зале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480000" y="1440000"/>
            <a:ext cx="6215954" cy="318987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447675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Противочумный костюм 1 типа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Респиратор </a:t>
            </a:r>
            <a:r>
              <a:rPr lang="en-US" dirty="0" smtClean="0"/>
              <a:t>FFP2 </a:t>
            </a:r>
            <a:r>
              <a:rPr lang="ru-RU" dirty="0" smtClean="0"/>
              <a:t>или </a:t>
            </a:r>
            <a:r>
              <a:rPr lang="en-US" dirty="0" smtClean="0"/>
              <a:t>FFP3</a:t>
            </a:r>
            <a:endParaRPr lang="ru-RU" dirty="0" smtClean="0"/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Защитные очки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ru-RU" dirty="0" smtClean="0"/>
              <a:t>2 пары перчаток</a:t>
            </a:r>
          </a:p>
          <a:p>
            <a:endParaRPr lang="ru-RU" dirty="0" smtClean="0"/>
          </a:p>
          <a:p>
            <a:pPr marL="179388"/>
            <a:r>
              <a:rPr lang="ru-RU" dirty="0"/>
              <a:t>Перед началом работы с пациентом, персонал должен пройти подробный инструктаж и проверку полученных знаний. Персонал должен знать порядок надевания и снятия защитной одежды, проведения заключительной дезинфекции при </a:t>
            </a:r>
            <a:r>
              <a:rPr lang="ru-RU" dirty="0" err="1"/>
              <a:t>коронавирусной</a:t>
            </a:r>
            <a:r>
              <a:rPr lang="ru-RU" dirty="0"/>
              <a:t> инфекции. </a:t>
            </a:r>
          </a:p>
          <a:p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7922" y="1064871"/>
            <a:ext cx="4468189" cy="521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Состояние дел с </a:t>
            </a:r>
            <a:r>
              <a:rPr lang="en-US" sz="2000" dirty="0" err="1" smtClean="0"/>
              <a:t>covid</a:t>
            </a:r>
            <a:r>
              <a:rPr lang="en-US" sz="2000" dirty="0" smtClean="0"/>
              <a:t> 19</a:t>
            </a:r>
            <a:r>
              <a:rPr lang="ru-RU" sz="2000" dirty="0" smtClean="0"/>
              <a:t> в клиниках </a:t>
            </a:r>
            <a:r>
              <a:rPr lang="en-US" sz="2000" dirty="0" smtClean="0"/>
              <a:t>FMC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россии</a:t>
            </a:r>
            <a:r>
              <a:rPr lang="ru-RU" sz="2000" dirty="0" smtClean="0"/>
              <a:t> (81) на 24.04.20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02718"/>
              </p:ext>
            </p:extLst>
          </p:nvPr>
        </p:nvGraphicFramePr>
        <p:xfrm>
          <a:off x="338602" y="1081615"/>
          <a:ext cx="6803753" cy="5280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691"/>
                <a:gridCol w="405128"/>
                <a:gridCol w="518325"/>
                <a:gridCol w="703015"/>
                <a:gridCol w="750677"/>
                <a:gridCol w="661310"/>
                <a:gridCol w="708973"/>
                <a:gridCol w="947281"/>
                <a:gridCol w="738761"/>
                <a:gridCol w="762592"/>
              </a:tblGrid>
              <a:tr h="50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>
                          <a:effectLst/>
                        </a:rPr>
                        <a:t>Отметка времени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ID </a:t>
                      </a:r>
                      <a:r>
                        <a:rPr lang="ru-RU" sz="400" u="none" strike="noStrike" dirty="0">
                          <a:effectLst/>
                        </a:rPr>
                        <a:t>центра (5 цифр)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COVID-19 positive patients (</a:t>
                      </a:r>
                      <a:r>
                        <a:rPr lang="ru-RU" sz="400" u="none" strike="noStrike" dirty="0">
                          <a:effectLst/>
                        </a:rPr>
                        <a:t>число </a:t>
                      </a:r>
                      <a:r>
                        <a:rPr lang="en-US" sz="400" u="none" strike="noStrike" dirty="0">
                          <a:effectLst/>
                        </a:rPr>
                        <a:t>COVID-19 </a:t>
                      </a:r>
                      <a:r>
                        <a:rPr lang="ru-RU" sz="400" u="none" strike="noStrike" dirty="0">
                          <a:effectLst/>
                        </a:rPr>
                        <a:t>позитивных пациентов)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>
                          <a:effectLst/>
                        </a:rPr>
                        <a:t>COVID-19 </a:t>
                      </a:r>
                      <a:r>
                        <a:rPr lang="ru-RU" sz="400" u="none" strike="noStrike" dirty="0" err="1">
                          <a:effectLst/>
                        </a:rPr>
                        <a:t>suspected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patients</a:t>
                      </a:r>
                      <a:r>
                        <a:rPr lang="ru-RU" sz="400" u="none" strike="noStrike" dirty="0">
                          <a:effectLst/>
                        </a:rPr>
                        <a:t> (число пациентов с подозрением на COVID-19)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>
                          <a:effectLst/>
                        </a:rPr>
                        <a:t>COVID 19 </a:t>
                      </a:r>
                      <a:r>
                        <a:rPr lang="ru-RU" sz="400" u="none" strike="noStrike" dirty="0" err="1">
                          <a:effectLst/>
                        </a:rPr>
                        <a:t>tested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negative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patients</a:t>
                      </a:r>
                      <a:r>
                        <a:rPr lang="ru-RU" sz="400" u="none" strike="noStrike" dirty="0">
                          <a:effectLst/>
                        </a:rPr>
                        <a:t> (количество пациентов с полученными отрицательными тестами на COVID 19)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 err="1">
                          <a:effectLst/>
                        </a:rPr>
                        <a:t>Other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patients</a:t>
                      </a:r>
                      <a:r>
                        <a:rPr lang="ru-RU" sz="400" u="none" strike="noStrike" dirty="0">
                          <a:effectLst/>
                        </a:rPr>
                        <a:t> (количество других пациентов не упомянутых ранее)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Deceased patients COVID-19 positive (</a:t>
                      </a:r>
                      <a:r>
                        <a:rPr lang="ru-RU" sz="400" u="none" strike="noStrike" dirty="0">
                          <a:effectLst/>
                        </a:rPr>
                        <a:t>количество скончавшихся </a:t>
                      </a:r>
                      <a:r>
                        <a:rPr lang="en-US" sz="400" u="none" strike="noStrike" dirty="0">
                          <a:effectLst/>
                        </a:rPr>
                        <a:t>COVID-19 </a:t>
                      </a:r>
                      <a:r>
                        <a:rPr lang="ru-RU" sz="400" u="none" strike="noStrike" dirty="0">
                          <a:effectLst/>
                        </a:rPr>
                        <a:t>позитивных пациентов)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 err="1">
                          <a:effectLst/>
                        </a:rPr>
                        <a:t>No</a:t>
                      </a:r>
                      <a:r>
                        <a:rPr lang="ru-RU" sz="400" u="none" strike="noStrike" dirty="0">
                          <a:effectLst/>
                        </a:rPr>
                        <a:t>. </a:t>
                      </a:r>
                      <a:r>
                        <a:rPr lang="ru-RU" sz="400" u="none" strike="noStrike" dirty="0" err="1">
                          <a:effectLst/>
                        </a:rPr>
                        <a:t>patients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treated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in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isolation</a:t>
                      </a:r>
                      <a:r>
                        <a:rPr lang="ru-RU" sz="400" u="none" strike="noStrike" dirty="0">
                          <a:effectLst/>
                        </a:rPr>
                        <a:t> (количество пациентов, получающих лечение в условиях изоляции в вашем центре диализа)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 err="1">
                          <a:effectLst/>
                        </a:rPr>
                        <a:t>Comment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on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problems</a:t>
                      </a:r>
                      <a:r>
                        <a:rPr lang="ru-RU" sz="400" u="none" strike="noStrike" dirty="0">
                          <a:effectLst/>
                        </a:rPr>
                        <a:t>(Комментарий к наблюдаемым проблемам):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 dirty="0" err="1">
                          <a:effectLst/>
                        </a:rPr>
                        <a:t>Support</a:t>
                      </a:r>
                      <a:r>
                        <a:rPr lang="ru-RU" sz="400" u="none" strike="noStrike" dirty="0">
                          <a:effectLst/>
                        </a:rPr>
                        <a:t> / </a:t>
                      </a:r>
                      <a:r>
                        <a:rPr lang="ru-RU" sz="400" u="none" strike="noStrike" dirty="0" err="1">
                          <a:effectLst/>
                        </a:rPr>
                        <a:t>Escalation</a:t>
                      </a:r>
                      <a:r>
                        <a:rPr lang="ru-RU" sz="400" u="none" strike="noStrike" dirty="0">
                          <a:effectLst/>
                        </a:rPr>
                        <a:t> </a:t>
                      </a:r>
                      <a:r>
                        <a:rPr lang="ru-RU" sz="400" u="none" strike="noStrike" dirty="0" err="1">
                          <a:effectLst/>
                        </a:rPr>
                        <a:t>required</a:t>
                      </a:r>
                      <a:r>
                        <a:rPr lang="ru-RU" sz="400" u="none" strike="noStrike" dirty="0">
                          <a:effectLst/>
                        </a:rPr>
                        <a:t> (Необходимая поддержка/усиление поддержки):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973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2:53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20630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92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10954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3:13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20644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3160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5:15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20675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73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3160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5:44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20629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392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3160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5:58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20624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43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370215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6:58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20604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225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Проблема маршрутизации и обследования сотрудников в регионе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Инициация монтажа водоподготовки на базе  инф.больницы 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47037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7:54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20633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105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13729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7:54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20603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133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24832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7:57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20609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117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8711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7:59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20662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74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8711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8:19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20647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77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47037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8:28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20654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68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no comment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sufficient support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16506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8:32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20622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87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нет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52589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8:35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20660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93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8711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8:36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20641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33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52589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8:52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20608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75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нет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не нужно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24832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8:52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20676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125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24832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8:53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20632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50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52589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8:54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20649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51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  <a:tr h="238711"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23.04.2020 9:00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20610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71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u="none" strike="noStrike">
                          <a:effectLst/>
                        </a:rPr>
                        <a:t>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303" marR="2303" marT="2303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4893"/>
              </p:ext>
            </p:extLst>
          </p:nvPr>
        </p:nvGraphicFramePr>
        <p:xfrm>
          <a:off x="7283450" y="1106024"/>
          <a:ext cx="3568700" cy="2010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100"/>
                <a:gridCol w="1244600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Reporting Unit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Only for clinics - Situation of patients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8878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COVID-19 positive patients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COVID-19 suspected patients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COVID 19 tested negative patients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 patients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8690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Deceased patients COVID-19 positive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No. patients treated in isolation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438833" y="3716238"/>
            <a:ext cx="11017249" cy="720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anose="030F0702030302020204" pitchFamily="66" charset="0"/>
              </a:rPr>
              <a:t>Спасибо за ваше внимание, здоровья и удачи вашим больным и вам в такое наше время …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Руководящие документы </a:t>
            </a:r>
            <a:r>
              <a:rPr lang="ru-RU" dirty="0" smtClean="0"/>
              <a:t>МЗ РФ и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маршрутизации больных в условиях пандемии </a:t>
            </a:r>
            <a:r>
              <a:rPr lang="ru-RU" dirty="0" err="1"/>
              <a:t>covid</a:t>
            </a:r>
            <a:r>
              <a:rPr lang="ru-RU" dirty="0"/>
              <a:t> 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GB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116859" y="1161838"/>
            <a:ext cx="9491339" cy="50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257" y="362153"/>
            <a:ext cx="11017249" cy="720081"/>
          </a:xfrm>
        </p:spPr>
        <p:txBody>
          <a:bodyPr/>
          <a:lstStyle/>
          <a:p>
            <a:r>
              <a:rPr lang="ru-RU" sz="2400" dirty="0"/>
              <a:t>Руководящие документы </a:t>
            </a:r>
            <a:r>
              <a:rPr lang="en-US" sz="2400" dirty="0" smtClean="0"/>
              <a:t>FMC</a:t>
            </a:r>
            <a:r>
              <a:rPr lang="ru-RU" sz="2400" dirty="0" smtClean="0"/>
              <a:t> в </a:t>
            </a:r>
            <a:r>
              <a:rPr lang="ru-RU" sz="2400" dirty="0" err="1" smtClean="0"/>
              <a:t>европе</a:t>
            </a:r>
            <a:r>
              <a:rPr lang="ru-RU" sz="2400" dirty="0" smtClean="0"/>
              <a:t> </a:t>
            </a:r>
            <a:r>
              <a:rPr lang="ru-RU" sz="2400" dirty="0"/>
              <a:t>по организации работы  условиях пандемии </a:t>
            </a:r>
            <a:r>
              <a:rPr lang="ru-RU" sz="2400" dirty="0" err="1"/>
              <a:t>covid</a:t>
            </a:r>
            <a:r>
              <a:rPr lang="ru-RU" sz="2400" dirty="0"/>
              <a:t> 19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К.Гуревич, О.Кодюшева </a:t>
            </a:r>
            <a:r>
              <a:rPr lang="en-US" smtClean="0"/>
              <a:t>COVID19 29 </a:t>
            </a:r>
            <a:r>
              <a:rPr lang="ru-RU" smtClean="0"/>
              <a:t>апр 2020</a:t>
            </a:r>
            <a:endParaRPr lang="de-DE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3" y="2082513"/>
            <a:ext cx="4367755" cy="192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50" y="2118671"/>
            <a:ext cx="4263462" cy="26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" y="3466733"/>
            <a:ext cx="4355578" cy="24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69" y="4004486"/>
            <a:ext cx="3694072" cy="22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082234"/>
            <a:ext cx="4338427" cy="25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36" y="3729460"/>
            <a:ext cx="4002870" cy="26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" y="1082234"/>
            <a:ext cx="3646662" cy="196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1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Kleidung enthält.&#10;&#10;Automatisch generierte Beschreibung">
            <a:extLst>
              <a:ext uri="{FF2B5EF4-FFF2-40B4-BE49-F238E27FC236}">
                <a16:creationId xmlns="" xmlns:a16="http://schemas.microsoft.com/office/drawing/2014/main" id="{233010A6-7561-4494-A7FE-1BABB22A29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71B668E-049B-4645-A6E9-A9008177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NC experience exchange call on response to Covid-19 pandemic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D961032B-1674-4D58-878A-9CAE77B84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 April, 2020</a:t>
            </a: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E56C3966-56FD-42EB-8FE4-6838FCF2F1B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think-cell Folie" r:id="rId8" imgW="306" imgH="306" progId="TCLayout.ActiveDocument.1">
                  <p:embed/>
                </p:oleObj>
              </mc:Choice>
              <mc:Fallback>
                <p:oleObj name="think-cell Folie" r:id="rId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33676EA4-8424-42B9-B5BF-C97AD24C9796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sz="26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Verdana" panose="020B060403050404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07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AACDA4-F886-43C4-A8DA-0CB57218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793750"/>
            <a:ext cx="1581150" cy="31623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0B012B-0A21-40C5-B5B7-7F8293ED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47283-F1A7-4916-B096-5163DBA927DA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471538E-0101-4F17-81D5-4EE0F913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46076"/>
            <a:ext cx="11017249" cy="720081"/>
          </a:xfrm>
        </p:spPr>
        <p:txBody>
          <a:bodyPr/>
          <a:lstStyle/>
          <a:p>
            <a:r>
              <a:rPr lang="pt-PT" dirty="0"/>
              <a:t>country </a:t>
            </a:r>
            <a:r>
              <a:rPr lang="pt-PT" dirty="0" err="1"/>
              <a:t>characterization</a:t>
            </a:r>
            <a:r>
              <a:rPr lang="pt-PT" dirty="0"/>
              <a:t> - Portugal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="" xmlns:a16="http://schemas.microsoft.com/office/drawing/2014/main" id="{6BD71115-2083-4DF5-B212-9DB5016FA4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7375" y="1805945"/>
            <a:ext cx="3770021" cy="3269908"/>
          </a:xfrm>
        </p:spPr>
        <p:txBody>
          <a:bodyPr/>
          <a:lstStyle/>
          <a:p>
            <a:pPr algn="just">
              <a:lnSpc>
                <a:spcPct val="150000"/>
              </a:lnSpc>
              <a:tabLst>
                <a:tab pos="2781300" algn="r"/>
              </a:tabLst>
            </a:pPr>
            <a:r>
              <a:rPr lang="en-US" sz="1200" dirty="0"/>
              <a:t>Population	</a:t>
            </a:r>
            <a:r>
              <a:rPr lang="en-US" sz="1200" b="1" dirty="0"/>
              <a:t>10,280,000</a:t>
            </a:r>
            <a:r>
              <a:rPr lang="en-US" sz="1200" dirty="0"/>
              <a:t>*</a:t>
            </a:r>
            <a:r>
              <a:rPr lang="en-US" sz="1200" dirty="0">
                <a:solidFill>
                  <a:schemeClr val="bg1"/>
                </a:solidFill>
              </a:rPr>
              <a:t>*</a:t>
            </a:r>
          </a:p>
          <a:p>
            <a:pPr algn="just">
              <a:lnSpc>
                <a:spcPct val="150000"/>
              </a:lnSpc>
              <a:tabLst>
                <a:tab pos="2781300" algn="r"/>
              </a:tabLst>
            </a:pPr>
            <a:r>
              <a:rPr lang="en-US" sz="1200" dirty="0"/>
              <a:t>Tests performed	</a:t>
            </a:r>
            <a:r>
              <a:rPr lang="en-US" sz="1200" b="1" dirty="0"/>
              <a:t>208,314</a:t>
            </a:r>
            <a:r>
              <a:rPr lang="en-US" sz="1200" dirty="0"/>
              <a:t>**</a:t>
            </a:r>
          </a:p>
          <a:p>
            <a:pPr algn="just">
              <a:lnSpc>
                <a:spcPct val="150000"/>
              </a:lnSpc>
              <a:tabLst>
                <a:tab pos="2781300" algn="r"/>
              </a:tabLst>
            </a:pPr>
            <a:r>
              <a:rPr lang="en-US" sz="1200" dirty="0"/>
              <a:t>Coronavirus Cases	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18,841</a:t>
            </a:r>
            <a:r>
              <a:rPr lang="en-US" sz="1200" dirty="0"/>
              <a:t>**</a:t>
            </a:r>
          </a:p>
          <a:p>
            <a:pPr algn="just">
              <a:lnSpc>
                <a:spcPct val="150000"/>
              </a:lnSpc>
              <a:tabLst>
                <a:tab pos="2781300" algn="r"/>
              </a:tabLst>
            </a:pPr>
            <a:r>
              <a:rPr lang="en-US" sz="1200" dirty="0"/>
              <a:t>Active cases	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17,719</a:t>
            </a:r>
            <a:r>
              <a:rPr lang="en-US" sz="1200" dirty="0"/>
              <a:t>**</a:t>
            </a:r>
          </a:p>
          <a:p>
            <a:pPr algn="just">
              <a:lnSpc>
                <a:spcPct val="150000"/>
              </a:lnSpc>
              <a:tabLst>
                <a:tab pos="2781300" algn="r"/>
              </a:tabLst>
            </a:pPr>
            <a:r>
              <a:rPr lang="en-US" sz="1200" dirty="0"/>
              <a:t>Deaths	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629</a:t>
            </a:r>
            <a:r>
              <a:rPr lang="en-US" sz="1200" dirty="0"/>
              <a:t>**</a:t>
            </a:r>
          </a:p>
          <a:p>
            <a:pPr algn="just">
              <a:lnSpc>
                <a:spcPct val="150000"/>
              </a:lnSpc>
              <a:tabLst>
                <a:tab pos="2781300" algn="r"/>
              </a:tabLst>
            </a:pPr>
            <a:r>
              <a:rPr lang="en-US" sz="1200" dirty="0"/>
              <a:t>Recovered	</a:t>
            </a:r>
            <a:r>
              <a:rPr lang="en-US" sz="1200" b="1" dirty="0">
                <a:solidFill>
                  <a:srgbClr val="00B050"/>
                </a:solidFill>
              </a:rPr>
              <a:t>493</a:t>
            </a:r>
            <a:r>
              <a:rPr lang="en-US" sz="1200" dirty="0"/>
              <a:t>**</a:t>
            </a:r>
            <a:endParaRPr lang="pt-PT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D23137-FA2B-4249-805D-58DF3CC1BB23}"/>
              </a:ext>
            </a:extLst>
          </p:cNvPr>
          <p:cNvSpPr txBox="1"/>
          <p:nvPr/>
        </p:nvSpPr>
        <p:spPr bwMode="gray">
          <a:xfrm>
            <a:off x="695431" y="5706444"/>
            <a:ext cx="189219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	-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EuroStat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– 2019</a:t>
            </a:r>
          </a:p>
          <a:p>
            <a:pPr marL="0" marR="0" lvl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**	- DGS – </a:t>
            </a:r>
            <a:r>
              <a:rPr kumimoji="0" lang="pt-PT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Daily</a:t>
            </a: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PT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report</a:t>
            </a: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as </a:t>
            </a:r>
            <a:r>
              <a:rPr kumimoji="0" lang="pt-PT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</a:t>
            </a: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PT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today</a:t>
            </a:r>
            <a:endParaRPr kumimoji="0" lang="pt-PT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*** 	- </a:t>
            </a:r>
            <a:r>
              <a:rPr kumimoji="0" lang="pt-PT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Worldmeters</a:t>
            </a: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	</a:t>
            </a:r>
          </a:p>
          <a:p>
            <a:pPr marL="0" marR="0" lvl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	- SPN - 2018</a:t>
            </a:r>
          </a:p>
          <a:p>
            <a:pPr marL="0" marR="0" lvl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++</a:t>
            </a: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	- FME/NC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F88893D6-36DB-4E85-985B-F7370F2748CB}"/>
              </a:ext>
            </a:extLst>
          </p:cNvPr>
          <p:cNvSpPr txBox="1">
            <a:spLocks/>
          </p:cNvSpPr>
          <p:nvPr/>
        </p:nvSpPr>
        <p:spPr bwMode="gray">
          <a:xfrm>
            <a:off x="587375" y="4139657"/>
            <a:ext cx="2803992" cy="1432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9575" indent="-2000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896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6892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CKD 5d 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20,830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6892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Transplanted patients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7,816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6892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PD patients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	787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6892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HD patients 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12,227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EF6CAA7-C3DD-4518-9262-F367D87EB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1" r="23040" b="87307"/>
          <a:stretch/>
        </p:blipFill>
        <p:spPr>
          <a:xfrm>
            <a:off x="587375" y="1293663"/>
            <a:ext cx="1180465" cy="3810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8C30D4F-7240-453E-9271-ED98D28C0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713" y="1674759"/>
            <a:ext cx="3030506" cy="4360440"/>
          </a:xfrm>
          <a:prstGeom prst="rect">
            <a:avLst/>
          </a:prstGeom>
        </p:spPr>
      </p:pic>
      <p:sp>
        <p:nvSpPr>
          <p:cNvPr id="26" name="Content Placeholder 7">
            <a:extLst>
              <a:ext uri="{FF2B5EF4-FFF2-40B4-BE49-F238E27FC236}">
                <a16:creationId xmlns="" xmlns:a16="http://schemas.microsoft.com/office/drawing/2014/main" id="{46A8805E-85B0-4947-9342-5339EFDC7985}"/>
              </a:ext>
            </a:extLst>
          </p:cNvPr>
          <p:cNvSpPr txBox="1">
            <a:spLocks/>
          </p:cNvSpPr>
          <p:nvPr/>
        </p:nvSpPr>
        <p:spPr bwMode="gray">
          <a:xfrm>
            <a:off x="7320609" y="2048381"/>
            <a:ext cx="3174106" cy="2401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9575" indent="-2000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896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2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Verdana" panose="020B060403050404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97326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centres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38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++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97326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Patients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4,857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197326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All FME Staff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&gt;1,900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B8A78BF-AF3E-4D89-ACDD-2DF5AC785D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830"/>
          <a:stretch/>
        </p:blipFill>
        <p:spPr>
          <a:xfrm>
            <a:off x="7265403" y="1325817"/>
            <a:ext cx="1285263" cy="539242"/>
          </a:xfrm>
          <a:prstGeom prst="rect">
            <a:avLst/>
          </a:prstGeom>
        </p:spPr>
      </p:pic>
      <p:grpSp>
        <p:nvGrpSpPr>
          <p:cNvPr id="17" name="Gruppieren 7">
            <a:extLst>
              <a:ext uri="{FF2B5EF4-FFF2-40B4-BE49-F238E27FC236}">
                <a16:creationId xmlns="" xmlns:a16="http://schemas.microsoft.com/office/drawing/2014/main" id="{ED4FF8FE-7D8E-41C9-AD43-83AF46D0E01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237485" y="1090613"/>
            <a:ext cx="1379979" cy="303213"/>
            <a:chOff x="364785" y="474234"/>
            <a:chExt cx="1720030" cy="377928"/>
          </a:xfrm>
          <a:solidFill>
            <a:schemeClr val="tx2"/>
          </a:solidFill>
        </p:grpSpPr>
        <p:sp>
          <p:nvSpPr>
            <p:cNvPr id="19" name="Freihandform: Form 8">
              <a:extLst>
                <a:ext uri="{FF2B5EF4-FFF2-40B4-BE49-F238E27FC236}">
                  <a16:creationId xmlns="" xmlns:a16="http://schemas.microsoft.com/office/drawing/2014/main" id="{2B6E766D-0040-4D3D-8074-67633E56D474}"/>
                </a:ext>
              </a:extLst>
            </p:cNvPr>
            <p:cNvSpPr/>
            <p:nvPr/>
          </p:nvSpPr>
          <p:spPr bwMode="gray">
            <a:xfrm>
              <a:off x="364785" y="474234"/>
              <a:ext cx="479323" cy="129049"/>
            </a:xfrm>
            <a:custGeom>
              <a:avLst/>
              <a:gdLst>
                <a:gd name="connsiteX0" fmla="*/ 241743 w 479322"/>
                <a:gd name="connsiteY0" fmla="*/ 47248 h 129048"/>
                <a:gd name="connsiteX1" fmla="*/ 6690 w 479322"/>
                <a:gd name="connsiteY1" fmla="*/ 6690 h 129048"/>
                <a:gd name="connsiteX2" fmla="*/ 55544 w 479322"/>
                <a:gd name="connsiteY2" fmla="*/ 85963 h 129048"/>
                <a:gd name="connsiteX3" fmla="*/ 241743 w 479322"/>
                <a:gd name="connsiteY3" fmla="*/ 126521 h 129048"/>
                <a:gd name="connsiteX4" fmla="*/ 427019 w 479322"/>
                <a:gd name="connsiteY4" fmla="*/ 85963 h 129048"/>
                <a:gd name="connsiteX5" fmla="*/ 475873 w 479322"/>
                <a:gd name="connsiteY5" fmla="*/ 669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322" h="129048">
                  <a:moveTo>
                    <a:pt x="241743" y="47248"/>
                  </a:moveTo>
                  <a:lnTo>
                    <a:pt x="6690" y="6690"/>
                  </a:lnTo>
                  <a:lnTo>
                    <a:pt x="55544" y="85963"/>
                  </a:lnTo>
                  <a:lnTo>
                    <a:pt x="241743" y="126521"/>
                  </a:lnTo>
                  <a:lnTo>
                    <a:pt x="427019" y="85963"/>
                  </a:lnTo>
                  <a:lnTo>
                    <a:pt x="475873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ihandform: Form 9">
              <a:extLst>
                <a:ext uri="{FF2B5EF4-FFF2-40B4-BE49-F238E27FC236}">
                  <a16:creationId xmlns="" xmlns:a16="http://schemas.microsoft.com/office/drawing/2014/main" id="{D8B1F880-F813-478A-82D0-CE717974603B}"/>
                </a:ext>
              </a:extLst>
            </p:cNvPr>
            <p:cNvSpPr/>
            <p:nvPr/>
          </p:nvSpPr>
          <p:spPr bwMode="gray">
            <a:xfrm>
              <a:off x="549140" y="759984"/>
              <a:ext cx="110613" cy="92178"/>
            </a:xfrm>
            <a:custGeom>
              <a:avLst/>
              <a:gdLst>
                <a:gd name="connsiteX0" fmla="*/ 57388 w 110612"/>
                <a:gd name="connsiteY0" fmla="*/ 87806 h 92177"/>
                <a:gd name="connsiteX1" fmla="*/ 107164 w 110612"/>
                <a:gd name="connsiteY1" fmla="*/ 6690 h 92177"/>
                <a:gd name="connsiteX2" fmla="*/ 57388 w 110612"/>
                <a:gd name="connsiteY2" fmla="*/ 20517 h 92177"/>
                <a:gd name="connsiteX3" fmla="*/ 6690 w 110612"/>
                <a:gd name="connsiteY3" fmla="*/ 6690 h 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12" h="92177">
                  <a:moveTo>
                    <a:pt x="57388" y="87806"/>
                  </a:moveTo>
                  <a:lnTo>
                    <a:pt x="107164" y="6690"/>
                  </a:lnTo>
                  <a:lnTo>
                    <a:pt x="57388" y="20517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ihandform: Form 10">
              <a:extLst>
                <a:ext uri="{FF2B5EF4-FFF2-40B4-BE49-F238E27FC236}">
                  <a16:creationId xmlns="" xmlns:a16="http://schemas.microsoft.com/office/drawing/2014/main" id="{EB9152AE-4F78-4F64-A4D3-122A107C8EAE}"/>
                </a:ext>
              </a:extLst>
            </p:cNvPr>
            <p:cNvSpPr/>
            <p:nvPr/>
          </p:nvSpPr>
          <p:spPr bwMode="gray">
            <a:xfrm>
              <a:off x="456962" y="625405"/>
              <a:ext cx="294968" cy="101395"/>
            </a:xfrm>
            <a:custGeom>
              <a:avLst/>
              <a:gdLst>
                <a:gd name="connsiteX0" fmla="*/ 6690 w 294967"/>
                <a:gd name="connsiteY0" fmla="*/ 6690 h 101395"/>
                <a:gd name="connsiteX1" fmla="*/ 149565 w 294967"/>
                <a:gd name="connsiteY1" fmla="*/ 36187 h 101395"/>
                <a:gd name="connsiteX2" fmla="*/ 291519 w 294967"/>
                <a:gd name="connsiteY2" fmla="*/ 6690 h 101395"/>
                <a:gd name="connsiteX3" fmla="*/ 246352 w 294967"/>
                <a:gd name="connsiteY3" fmla="*/ 78589 h 101395"/>
                <a:gd name="connsiteX4" fmla="*/ 149565 w 294967"/>
                <a:gd name="connsiteY4" fmla="*/ 103477 h 101395"/>
                <a:gd name="connsiteX5" fmla="*/ 51857 w 294967"/>
                <a:gd name="connsiteY5" fmla="*/ 78589 h 10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67" h="101395">
                  <a:moveTo>
                    <a:pt x="6690" y="6690"/>
                  </a:moveTo>
                  <a:lnTo>
                    <a:pt x="149565" y="36187"/>
                  </a:lnTo>
                  <a:lnTo>
                    <a:pt x="291519" y="6690"/>
                  </a:lnTo>
                  <a:lnTo>
                    <a:pt x="246352" y="78589"/>
                  </a:lnTo>
                  <a:lnTo>
                    <a:pt x="149565" y="103477"/>
                  </a:lnTo>
                  <a:lnTo>
                    <a:pt x="51857" y="7858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ihandform: Form 11">
              <a:extLst>
                <a:ext uri="{FF2B5EF4-FFF2-40B4-BE49-F238E27FC236}">
                  <a16:creationId xmlns="" xmlns:a16="http://schemas.microsoft.com/office/drawing/2014/main" id="{E4601399-9F6F-42E9-9711-AC4CFE71E339}"/>
                </a:ext>
              </a:extLst>
            </p:cNvPr>
            <p:cNvSpPr/>
            <p:nvPr/>
          </p:nvSpPr>
          <p:spPr bwMode="gray">
            <a:xfrm>
              <a:off x="1992638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ihandform: Form 12">
              <a:extLst>
                <a:ext uri="{FF2B5EF4-FFF2-40B4-BE49-F238E27FC236}">
                  <a16:creationId xmlns="" xmlns:a16="http://schemas.microsoft.com/office/drawing/2014/main" id="{FBC876F9-16C8-45C8-9409-C30CB8545F26}"/>
                </a:ext>
              </a:extLst>
            </p:cNvPr>
            <p:cNvSpPr/>
            <p:nvPr/>
          </p:nvSpPr>
          <p:spPr bwMode="gray">
            <a:xfrm>
              <a:off x="921536" y="714817"/>
              <a:ext cx="119831" cy="129049"/>
            </a:xfrm>
            <a:custGeom>
              <a:avLst/>
              <a:gdLst>
                <a:gd name="connsiteX0" fmla="*/ 90572 w 119830"/>
                <a:gd name="connsiteY0" fmla="*/ 119147 h 129048"/>
                <a:gd name="connsiteX1" fmla="*/ 90572 w 119830"/>
                <a:gd name="connsiteY1" fmla="*/ 61997 h 129048"/>
                <a:gd name="connsiteX2" fmla="*/ 61997 w 119830"/>
                <a:gd name="connsiteY2" fmla="*/ 122834 h 129048"/>
                <a:gd name="connsiteX3" fmla="*/ 33422 w 119830"/>
                <a:gd name="connsiteY3" fmla="*/ 61997 h 129048"/>
                <a:gd name="connsiteX4" fmla="*/ 33422 w 119830"/>
                <a:gd name="connsiteY4" fmla="*/ 119147 h 129048"/>
                <a:gd name="connsiteX5" fmla="*/ 6690 w 119830"/>
                <a:gd name="connsiteY5" fmla="*/ 119147 h 129048"/>
                <a:gd name="connsiteX6" fmla="*/ 6690 w 119830"/>
                <a:gd name="connsiteY6" fmla="*/ 6690 h 129048"/>
                <a:gd name="connsiteX7" fmla="*/ 33422 w 119830"/>
                <a:gd name="connsiteY7" fmla="*/ 6690 h 129048"/>
                <a:gd name="connsiteX8" fmla="*/ 61997 w 119830"/>
                <a:gd name="connsiteY8" fmla="*/ 69371 h 129048"/>
                <a:gd name="connsiteX9" fmla="*/ 90572 w 119830"/>
                <a:gd name="connsiteY9" fmla="*/ 6690 h 129048"/>
                <a:gd name="connsiteX10" fmla="*/ 117303 w 119830"/>
                <a:gd name="connsiteY10" fmla="*/ 6690 h 129048"/>
                <a:gd name="connsiteX11" fmla="*/ 117303 w 119830"/>
                <a:gd name="connsiteY11" fmla="*/ 119147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30" h="129048">
                  <a:moveTo>
                    <a:pt x="90572" y="119147"/>
                  </a:moveTo>
                  <a:lnTo>
                    <a:pt x="90572" y="61997"/>
                  </a:lnTo>
                  <a:lnTo>
                    <a:pt x="61997" y="122834"/>
                  </a:lnTo>
                  <a:lnTo>
                    <a:pt x="33422" y="61997"/>
                  </a:lnTo>
                  <a:lnTo>
                    <a:pt x="33422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33422" y="6690"/>
                  </a:lnTo>
                  <a:lnTo>
                    <a:pt x="61997" y="69371"/>
                  </a:lnTo>
                  <a:lnTo>
                    <a:pt x="90572" y="6690"/>
                  </a:lnTo>
                  <a:lnTo>
                    <a:pt x="117303" y="6690"/>
                  </a:lnTo>
                  <a:lnTo>
                    <a:pt x="117303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ihandform: Form 13">
              <a:extLst>
                <a:ext uri="{FF2B5EF4-FFF2-40B4-BE49-F238E27FC236}">
                  <a16:creationId xmlns="" xmlns:a16="http://schemas.microsoft.com/office/drawing/2014/main" id="{AAE2F507-94FD-4B69-A4A0-46E50A777423}"/>
                </a:ext>
              </a:extLst>
            </p:cNvPr>
            <p:cNvSpPr/>
            <p:nvPr/>
          </p:nvSpPr>
          <p:spPr bwMode="gray">
            <a:xfrm>
              <a:off x="1154745" y="714817"/>
              <a:ext cx="101395" cy="119831"/>
            </a:xfrm>
            <a:custGeom>
              <a:avLst/>
              <a:gdLst>
                <a:gd name="connsiteX0" fmla="*/ 44483 w 101395"/>
                <a:gd name="connsiteY0" fmla="*/ 31578 h 119830"/>
                <a:gd name="connsiteX1" fmla="*/ 35265 w 101395"/>
                <a:gd name="connsiteY1" fmla="*/ 31578 h 119830"/>
                <a:gd name="connsiteX2" fmla="*/ 35265 w 101395"/>
                <a:gd name="connsiteY2" fmla="*/ 94259 h 119830"/>
                <a:gd name="connsiteX3" fmla="*/ 43561 w 101395"/>
                <a:gd name="connsiteY3" fmla="*/ 94259 h 119830"/>
                <a:gd name="connsiteX4" fmla="*/ 73058 w 101395"/>
                <a:gd name="connsiteY4" fmla="*/ 62919 h 119830"/>
                <a:gd name="connsiteX5" fmla="*/ 44483 w 101395"/>
                <a:gd name="connsiteY5" fmla="*/ 31578 h 119830"/>
                <a:gd name="connsiteX6" fmla="*/ 42640 w 101395"/>
                <a:gd name="connsiteY6" fmla="*/ 119147 h 119830"/>
                <a:gd name="connsiteX7" fmla="*/ 6690 w 101395"/>
                <a:gd name="connsiteY7" fmla="*/ 119147 h 119830"/>
                <a:gd name="connsiteX8" fmla="*/ 6690 w 101395"/>
                <a:gd name="connsiteY8" fmla="*/ 6690 h 119830"/>
                <a:gd name="connsiteX9" fmla="*/ 44483 w 101395"/>
                <a:gd name="connsiteY9" fmla="*/ 6690 h 119830"/>
                <a:gd name="connsiteX10" fmla="*/ 101633 w 101395"/>
                <a:gd name="connsiteY10" fmla="*/ 62919 h 119830"/>
                <a:gd name="connsiteX11" fmla="*/ 42640 w 101395"/>
                <a:gd name="connsiteY11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395" h="119830">
                  <a:moveTo>
                    <a:pt x="44483" y="31578"/>
                  </a:moveTo>
                  <a:lnTo>
                    <a:pt x="35265" y="31578"/>
                  </a:lnTo>
                  <a:lnTo>
                    <a:pt x="35265" y="94259"/>
                  </a:lnTo>
                  <a:lnTo>
                    <a:pt x="43561" y="94259"/>
                  </a:lnTo>
                  <a:cubicBezTo>
                    <a:pt x="64762" y="94259"/>
                    <a:pt x="73058" y="85041"/>
                    <a:pt x="73058" y="62919"/>
                  </a:cubicBezTo>
                  <a:cubicBezTo>
                    <a:pt x="73058" y="40796"/>
                    <a:pt x="65684" y="31578"/>
                    <a:pt x="44483" y="31578"/>
                  </a:cubicBezTo>
                  <a:moveTo>
                    <a:pt x="42640" y="119147"/>
                  </a:moveTo>
                  <a:lnTo>
                    <a:pt x="6690" y="119147"/>
                  </a:lnTo>
                  <a:lnTo>
                    <a:pt x="6690" y="6690"/>
                  </a:lnTo>
                  <a:lnTo>
                    <a:pt x="44483" y="6690"/>
                  </a:lnTo>
                  <a:cubicBezTo>
                    <a:pt x="78589" y="6690"/>
                    <a:pt x="101633" y="20517"/>
                    <a:pt x="101633" y="62919"/>
                  </a:cubicBezTo>
                  <a:cubicBezTo>
                    <a:pt x="102555" y="103477"/>
                    <a:pt x="78589" y="119147"/>
                    <a:pt x="42640" y="119147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ihandform: Form 14">
              <a:extLst>
                <a:ext uri="{FF2B5EF4-FFF2-40B4-BE49-F238E27FC236}">
                  <a16:creationId xmlns="" xmlns:a16="http://schemas.microsoft.com/office/drawing/2014/main" id="{8ADFFA83-28CF-4261-A4E8-58E6E8B8F94A}"/>
                </a:ext>
              </a:extLst>
            </p:cNvPr>
            <p:cNvSpPr/>
            <p:nvPr/>
          </p:nvSpPr>
          <p:spPr bwMode="gray">
            <a:xfrm>
              <a:off x="1266280" y="714817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19147 h 119830"/>
                <a:gd name="connsiteX3" fmla="*/ 6690 w 36870"/>
                <a:gd name="connsiteY3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19147"/>
                  </a:lnTo>
                  <a:lnTo>
                    <a:pt x="6690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ihandform: Form 15">
              <a:extLst>
                <a:ext uri="{FF2B5EF4-FFF2-40B4-BE49-F238E27FC236}">
                  <a16:creationId xmlns="" xmlns:a16="http://schemas.microsoft.com/office/drawing/2014/main" id="{9EB9CAB0-E2A7-49AF-B407-1CFD5D747649}"/>
                </a:ext>
              </a:extLst>
            </p:cNvPr>
            <p:cNvSpPr/>
            <p:nvPr/>
          </p:nvSpPr>
          <p:spPr bwMode="gray">
            <a:xfrm>
              <a:off x="1311447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6606" y="32500"/>
                    <a:pt x="71214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ihandform: Form 16">
              <a:extLst>
                <a:ext uri="{FF2B5EF4-FFF2-40B4-BE49-F238E27FC236}">
                  <a16:creationId xmlns="" xmlns:a16="http://schemas.microsoft.com/office/drawing/2014/main" id="{27B937FF-CA61-439C-AD6C-E2D025B0A5F2}"/>
                </a:ext>
              </a:extLst>
            </p:cNvPr>
            <p:cNvSpPr/>
            <p:nvPr/>
          </p:nvSpPr>
          <p:spPr bwMode="gray">
            <a:xfrm>
              <a:off x="1407311" y="714817"/>
              <a:ext cx="119831" cy="119831"/>
            </a:xfrm>
            <a:custGeom>
              <a:avLst/>
              <a:gdLst>
                <a:gd name="connsiteX0" fmla="*/ 50935 w 119830"/>
                <a:gd name="connsiteY0" fmla="*/ 73980 h 119830"/>
                <a:gd name="connsiteX1" fmla="*/ 73058 w 119830"/>
                <a:gd name="connsiteY1" fmla="*/ 73980 h 119830"/>
                <a:gd name="connsiteX2" fmla="*/ 61997 w 119830"/>
                <a:gd name="connsiteY2" fmla="*/ 38031 h 119830"/>
                <a:gd name="connsiteX3" fmla="*/ 50935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935" y="73980"/>
                  </a:moveTo>
                  <a:lnTo>
                    <a:pt x="73058" y="73980"/>
                  </a:lnTo>
                  <a:lnTo>
                    <a:pt x="61997" y="38031"/>
                  </a:lnTo>
                  <a:lnTo>
                    <a:pt x="50935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ihandform: Form 17">
              <a:extLst>
                <a:ext uri="{FF2B5EF4-FFF2-40B4-BE49-F238E27FC236}">
                  <a16:creationId xmlns="" xmlns:a16="http://schemas.microsoft.com/office/drawing/2014/main" id="{2D3802F1-2DB8-4BBA-8505-F396C773415B}"/>
                </a:ext>
              </a:extLst>
            </p:cNvPr>
            <p:cNvSpPr/>
            <p:nvPr/>
          </p:nvSpPr>
          <p:spPr bwMode="gray">
            <a:xfrm>
              <a:off x="1529907" y="714817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86885 w 92177"/>
                <a:gd name="connsiteY1" fmla="*/ 119147 h 119830"/>
                <a:gd name="connsiteX2" fmla="*/ 86885 w 92177"/>
                <a:gd name="connsiteY2" fmla="*/ 93337 h 119830"/>
                <a:gd name="connsiteX3" fmla="*/ 35265 w 92177"/>
                <a:gd name="connsiteY3" fmla="*/ 93337 h 119830"/>
                <a:gd name="connsiteX4" fmla="*/ 35265 w 92177"/>
                <a:gd name="connsiteY4" fmla="*/ 6690 h 119830"/>
                <a:gd name="connsiteX5" fmla="*/ 6690 w 92177"/>
                <a:gd name="connsiteY5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86885" y="119147"/>
                  </a:lnTo>
                  <a:lnTo>
                    <a:pt x="86885" y="93337"/>
                  </a:lnTo>
                  <a:lnTo>
                    <a:pt x="35265" y="93337"/>
                  </a:lnTo>
                  <a:lnTo>
                    <a:pt x="35265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ihandform: Form 18">
              <a:extLst>
                <a:ext uri="{FF2B5EF4-FFF2-40B4-BE49-F238E27FC236}">
                  <a16:creationId xmlns="" xmlns:a16="http://schemas.microsoft.com/office/drawing/2014/main" id="{C1922198-4814-48BC-8D9F-BABB2044E28D}"/>
                </a:ext>
              </a:extLst>
            </p:cNvPr>
            <p:cNvSpPr/>
            <p:nvPr/>
          </p:nvSpPr>
          <p:spPr bwMode="gray">
            <a:xfrm>
              <a:off x="1663564" y="712052"/>
              <a:ext cx="101395" cy="129049"/>
            </a:xfrm>
            <a:custGeom>
              <a:avLst/>
              <a:gdLst>
                <a:gd name="connsiteX0" fmla="*/ 75823 w 101395"/>
                <a:gd name="connsiteY0" fmla="*/ 48170 h 129048"/>
                <a:gd name="connsiteX1" fmla="*/ 101633 w 101395"/>
                <a:gd name="connsiteY1" fmla="*/ 37109 h 129048"/>
                <a:gd name="connsiteX2" fmla="*/ 57388 w 101395"/>
                <a:gd name="connsiteY2" fmla="*/ 6690 h 129048"/>
                <a:gd name="connsiteX3" fmla="*/ 6690 w 101395"/>
                <a:gd name="connsiteY3" fmla="*/ 64762 h 129048"/>
                <a:gd name="connsiteX4" fmla="*/ 57388 w 101395"/>
                <a:gd name="connsiteY4" fmla="*/ 122834 h 129048"/>
                <a:gd name="connsiteX5" fmla="*/ 102555 w 101395"/>
                <a:gd name="connsiteY5" fmla="*/ 95181 h 129048"/>
                <a:gd name="connsiteX6" fmla="*/ 78589 w 101395"/>
                <a:gd name="connsiteY6" fmla="*/ 82276 h 129048"/>
                <a:gd name="connsiteX7" fmla="*/ 57388 w 101395"/>
                <a:gd name="connsiteY7" fmla="*/ 97946 h 129048"/>
                <a:gd name="connsiteX8" fmla="*/ 36187 w 101395"/>
                <a:gd name="connsiteY8" fmla="*/ 65684 h 129048"/>
                <a:gd name="connsiteX9" fmla="*/ 57388 w 101395"/>
                <a:gd name="connsiteY9" fmla="*/ 33422 h 129048"/>
                <a:gd name="connsiteX10" fmla="*/ 75823 w 101395"/>
                <a:gd name="connsiteY10" fmla="*/ 48170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29048">
                  <a:moveTo>
                    <a:pt x="75823" y="48170"/>
                  </a:moveTo>
                  <a:lnTo>
                    <a:pt x="101633" y="37109"/>
                  </a:lnTo>
                  <a:cubicBezTo>
                    <a:pt x="94259" y="17752"/>
                    <a:pt x="82276" y="6690"/>
                    <a:pt x="57388" y="6690"/>
                  </a:cubicBezTo>
                  <a:cubicBezTo>
                    <a:pt x="26969" y="6690"/>
                    <a:pt x="6690" y="28813"/>
                    <a:pt x="6690" y="64762"/>
                  </a:cubicBezTo>
                  <a:cubicBezTo>
                    <a:pt x="6690" y="98868"/>
                    <a:pt x="25126" y="122834"/>
                    <a:pt x="57388" y="122834"/>
                  </a:cubicBezTo>
                  <a:cubicBezTo>
                    <a:pt x="82276" y="122834"/>
                    <a:pt x="95181" y="109929"/>
                    <a:pt x="102555" y="95181"/>
                  </a:cubicBezTo>
                  <a:lnTo>
                    <a:pt x="78589" y="82276"/>
                  </a:lnTo>
                  <a:cubicBezTo>
                    <a:pt x="72136" y="92415"/>
                    <a:pt x="67527" y="97946"/>
                    <a:pt x="57388" y="97946"/>
                  </a:cubicBezTo>
                  <a:cubicBezTo>
                    <a:pt x="42640" y="97946"/>
                    <a:pt x="36187" y="83198"/>
                    <a:pt x="36187" y="65684"/>
                  </a:cubicBezTo>
                  <a:cubicBezTo>
                    <a:pt x="36187" y="47248"/>
                    <a:pt x="43561" y="33422"/>
                    <a:pt x="57388" y="33422"/>
                  </a:cubicBezTo>
                  <a:cubicBezTo>
                    <a:pt x="67527" y="32500"/>
                    <a:pt x="72136" y="38952"/>
                    <a:pt x="75823" y="48170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ihandform: Form 19">
              <a:extLst>
                <a:ext uri="{FF2B5EF4-FFF2-40B4-BE49-F238E27FC236}">
                  <a16:creationId xmlns="" xmlns:a16="http://schemas.microsoft.com/office/drawing/2014/main" id="{B3AC11F8-5808-4374-8434-82C52C2BF52D}"/>
                </a:ext>
              </a:extLst>
            </p:cNvPr>
            <p:cNvSpPr/>
            <p:nvPr/>
          </p:nvSpPr>
          <p:spPr bwMode="gray">
            <a:xfrm>
              <a:off x="1760351" y="714817"/>
              <a:ext cx="119831" cy="119831"/>
            </a:xfrm>
            <a:custGeom>
              <a:avLst/>
              <a:gdLst>
                <a:gd name="connsiteX0" fmla="*/ 50014 w 119830"/>
                <a:gd name="connsiteY0" fmla="*/ 73980 h 119830"/>
                <a:gd name="connsiteX1" fmla="*/ 72136 w 119830"/>
                <a:gd name="connsiteY1" fmla="*/ 73980 h 119830"/>
                <a:gd name="connsiteX2" fmla="*/ 61075 w 119830"/>
                <a:gd name="connsiteY2" fmla="*/ 38031 h 119830"/>
                <a:gd name="connsiteX3" fmla="*/ 50014 w 119830"/>
                <a:gd name="connsiteY3" fmla="*/ 73980 h 119830"/>
                <a:gd name="connsiteX4" fmla="*/ 86885 w 119830"/>
                <a:gd name="connsiteY4" fmla="*/ 119147 h 119830"/>
                <a:gd name="connsiteX5" fmla="*/ 80432 w 119830"/>
                <a:gd name="connsiteY5" fmla="*/ 97946 h 119830"/>
                <a:gd name="connsiteX6" fmla="*/ 43561 w 119830"/>
                <a:gd name="connsiteY6" fmla="*/ 97946 h 119830"/>
                <a:gd name="connsiteX7" fmla="*/ 37109 w 119830"/>
                <a:gd name="connsiteY7" fmla="*/ 119147 h 119830"/>
                <a:gd name="connsiteX8" fmla="*/ 6690 w 119830"/>
                <a:gd name="connsiteY8" fmla="*/ 119147 h 119830"/>
                <a:gd name="connsiteX9" fmla="*/ 48170 w 119830"/>
                <a:gd name="connsiteY9" fmla="*/ 6690 h 119830"/>
                <a:gd name="connsiteX10" fmla="*/ 76745 w 119830"/>
                <a:gd name="connsiteY10" fmla="*/ 6690 h 119830"/>
                <a:gd name="connsiteX11" fmla="*/ 118225 w 119830"/>
                <a:gd name="connsiteY11" fmla="*/ 119147 h 119830"/>
                <a:gd name="connsiteX12" fmla="*/ 86885 w 119830"/>
                <a:gd name="connsiteY12" fmla="*/ 119147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830" h="119830">
                  <a:moveTo>
                    <a:pt x="50014" y="73980"/>
                  </a:moveTo>
                  <a:lnTo>
                    <a:pt x="72136" y="73980"/>
                  </a:lnTo>
                  <a:lnTo>
                    <a:pt x="61075" y="38031"/>
                  </a:lnTo>
                  <a:lnTo>
                    <a:pt x="50014" y="73980"/>
                  </a:lnTo>
                  <a:close/>
                  <a:moveTo>
                    <a:pt x="86885" y="119147"/>
                  </a:moveTo>
                  <a:lnTo>
                    <a:pt x="80432" y="97946"/>
                  </a:lnTo>
                  <a:lnTo>
                    <a:pt x="43561" y="97946"/>
                  </a:lnTo>
                  <a:lnTo>
                    <a:pt x="37109" y="119147"/>
                  </a:lnTo>
                  <a:lnTo>
                    <a:pt x="6690" y="119147"/>
                  </a:lnTo>
                  <a:lnTo>
                    <a:pt x="48170" y="6690"/>
                  </a:lnTo>
                  <a:lnTo>
                    <a:pt x="76745" y="6690"/>
                  </a:lnTo>
                  <a:lnTo>
                    <a:pt x="118225" y="119147"/>
                  </a:lnTo>
                  <a:lnTo>
                    <a:pt x="86885" y="119147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ihandform: Form 20">
              <a:extLst>
                <a:ext uri="{FF2B5EF4-FFF2-40B4-BE49-F238E27FC236}">
                  <a16:creationId xmlns="" xmlns:a16="http://schemas.microsoft.com/office/drawing/2014/main" id="{7C1A1151-455F-429F-BBEC-2D3F2240B033}"/>
                </a:ext>
              </a:extLst>
            </p:cNvPr>
            <p:cNvSpPr/>
            <p:nvPr/>
          </p:nvSpPr>
          <p:spPr bwMode="gray">
            <a:xfrm>
              <a:off x="1882947" y="714817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1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1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ihandform: Form 21">
              <a:extLst>
                <a:ext uri="{FF2B5EF4-FFF2-40B4-BE49-F238E27FC236}">
                  <a16:creationId xmlns="" xmlns:a16="http://schemas.microsoft.com/office/drawing/2014/main" id="{207A2AC0-D436-40D3-A7B4-2670854FDB24}"/>
                </a:ext>
              </a:extLst>
            </p:cNvPr>
            <p:cNvSpPr/>
            <p:nvPr/>
          </p:nvSpPr>
          <p:spPr bwMode="gray">
            <a:xfrm>
              <a:off x="1054272" y="713895"/>
              <a:ext cx="92177" cy="119831"/>
            </a:xfrm>
            <a:custGeom>
              <a:avLst/>
              <a:gdLst>
                <a:gd name="connsiteX0" fmla="*/ 6690 w 92177"/>
                <a:gd name="connsiteY0" fmla="*/ 120069 h 119830"/>
                <a:gd name="connsiteX1" fmla="*/ 92415 w 92177"/>
                <a:gd name="connsiteY1" fmla="*/ 120069 h 119830"/>
                <a:gd name="connsiteX2" fmla="*/ 92415 w 92177"/>
                <a:gd name="connsiteY2" fmla="*/ 95181 h 119830"/>
                <a:gd name="connsiteX3" fmla="*/ 35265 w 92177"/>
                <a:gd name="connsiteY3" fmla="*/ 95181 h 119830"/>
                <a:gd name="connsiteX4" fmla="*/ 35265 w 92177"/>
                <a:gd name="connsiteY4" fmla="*/ 73058 h 119830"/>
                <a:gd name="connsiteX5" fmla="*/ 70293 w 92177"/>
                <a:gd name="connsiteY5" fmla="*/ 73058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20069"/>
                  </a:moveTo>
                  <a:lnTo>
                    <a:pt x="92415" y="120069"/>
                  </a:lnTo>
                  <a:lnTo>
                    <a:pt x="92415" y="95181"/>
                  </a:lnTo>
                  <a:lnTo>
                    <a:pt x="35265" y="95181"/>
                  </a:lnTo>
                  <a:lnTo>
                    <a:pt x="35265" y="73058"/>
                  </a:lnTo>
                  <a:lnTo>
                    <a:pt x="70293" y="73058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ihandform: Form 22">
              <a:extLst>
                <a:ext uri="{FF2B5EF4-FFF2-40B4-BE49-F238E27FC236}">
                  <a16:creationId xmlns="" xmlns:a16="http://schemas.microsoft.com/office/drawing/2014/main" id="{7C3644CF-E2CD-42AA-8018-0C234EC3FA1C}"/>
                </a:ext>
              </a:extLst>
            </p:cNvPr>
            <p:cNvSpPr/>
            <p:nvPr/>
          </p:nvSpPr>
          <p:spPr bwMode="gray">
            <a:xfrm>
              <a:off x="1695827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90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1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90" y="111773"/>
                    <a:pt x="99790" y="87807"/>
                  </a:cubicBezTo>
                  <a:cubicBezTo>
                    <a:pt x="99790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1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ihandform: Form 23">
              <a:extLst>
                <a:ext uri="{FF2B5EF4-FFF2-40B4-BE49-F238E27FC236}">
                  <a16:creationId xmlns="" xmlns:a16="http://schemas.microsoft.com/office/drawing/2014/main" id="{E4F7F1B7-BFB5-4E13-ADDC-774871A6707C}"/>
                </a:ext>
              </a:extLst>
            </p:cNvPr>
            <p:cNvSpPr/>
            <p:nvPr/>
          </p:nvSpPr>
          <p:spPr bwMode="gray">
            <a:xfrm>
              <a:off x="921536" y="545210"/>
              <a:ext cx="92177" cy="119831"/>
            </a:xfrm>
            <a:custGeom>
              <a:avLst/>
              <a:gdLst>
                <a:gd name="connsiteX0" fmla="*/ 35265 w 92177"/>
                <a:gd name="connsiteY0" fmla="*/ 31578 h 119830"/>
                <a:gd name="connsiteX1" fmla="*/ 35265 w 92177"/>
                <a:gd name="connsiteY1" fmla="*/ 49092 h 119830"/>
                <a:gd name="connsiteX2" fmla="*/ 74902 w 92177"/>
                <a:gd name="connsiteY2" fmla="*/ 49092 h 119830"/>
                <a:gd name="connsiteX3" fmla="*/ 74902 w 92177"/>
                <a:gd name="connsiteY3" fmla="*/ 73980 h 119830"/>
                <a:gd name="connsiteX4" fmla="*/ 35265 w 92177"/>
                <a:gd name="connsiteY4" fmla="*/ 73980 h 119830"/>
                <a:gd name="connsiteX5" fmla="*/ 35265 w 92177"/>
                <a:gd name="connsiteY5" fmla="*/ 119147 h 119830"/>
                <a:gd name="connsiteX6" fmla="*/ 6690 w 92177"/>
                <a:gd name="connsiteY6" fmla="*/ 119147 h 119830"/>
                <a:gd name="connsiteX7" fmla="*/ 6690 w 92177"/>
                <a:gd name="connsiteY7" fmla="*/ 6690 h 119830"/>
                <a:gd name="connsiteX8" fmla="*/ 90572 w 92177"/>
                <a:gd name="connsiteY8" fmla="*/ 6690 h 119830"/>
                <a:gd name="connsiteX9" fmla="*/ 90572 w 92177"/>
                <a:gd name="connsiteY9" fmla="*/ 31578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177" h="119830">
                  <a:moveTo>
                    <a:pt x="35265" y="31578"/>
                  </a:moveTo>
                  <a:lnTo>
                    <a:pt x="35265" y="49092"/>
                  </a:lnTo>
                  <a:lnTo>
                    <a:pt x="74902" y="49092"/>
                  </a:lnTo>
                  <a:lnTo>
                    <a:pt x="74902" y="73980"/>
                  </a:lnTo>
                  <a:lnTo>
                    <a:pt x="35265" y="73980"/>
                  </a:lnTo>
                  <a:lnTo>
                    <a:pt x="35265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90572" y="6690"/>
                  </a:lnTo>
                  <a:lnTo>
                    <a:pt x="90572" y="31578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ihandform: Form 24">
              <a:extLst>
                <a:ext uri="{FF2B5EF4-FFF2-40B4-BE49-F238E27FC236}">
                  <a16:creationId xmlns="" xmlns:a16="http://schemas.microsoft.com/office/drawing/2014/main" id="{09D1C9E8-9C10-44C9-A0F4-2047D207D0F8}"/>
                </a:ext>
              </a:extLst>
            </p:cNvPr>
            <p:cNvSpPr/>
            <p:nvPr/>
          </p:nvSpPr>
          <p:spPr bwMode="gray">
            <a:xfrm>
              <a:off x="1017401" y="545210"/>
              <a:ext cx="101395" cy="119831"/>
            </a:xfrm>
            <a:custGeom>
              <a:avLst/>
              <a:gdLst>
                <a:gd name="connsiteX0" fmla="*/ 56466 w 101395"/>
                <a:gd name="connsiteY0" fmla="*/ 30656 h 119830"/>
                <a:gd name="connsiteX1" fmla="*/ 34344 w 101395"/>
                <a:gd name="connsiteY1" fmla="*/ 30656 h 119830"/>
                <a:gd name="connsiteX2" fmla="*/ 34344 w 101395"/>
                <a:gd name="connsiteY2" fmla="*/ 56466 h 119830"/>
                <a:gd name="connsiteX3" fmla="*/ 56466 w 101395"/>
                <a:gd name="connsiteY3" fmla="*/ 56466 h 119830"/>
                <a:gd name="connsiteX4" fmla="*/ 71214 w 101395"/>
                <a:gd name="connsiteY4" fmla="*/ 42640 h 119830"/>
                <a:gd name="connsiteX5" fmla="*/ 56466 w 101395"/>
                <a:gd name="connsiteY5" fmla="*/ 30656 h 119830"/>
                <a:gd name="connsiteX6" fmla="*/ 69371 w 101395"/>
                <a:gd name="connsiteY6" fmla="*/ 119147 h 119830"/>
                <a:gd name="connsiteX7" fmla="*/ 50014 w 101395"/>
                <a:gd name="connsiteY7" fmla="*/ 80432 h 119830"/>
                <a:gd name="connsiteX8" fmla="*/ 34344 w 101395"/>
                <a:gd name="connsiteY8" fmla="*/ 80432 h 119830"/>
                <a:gd name="connsiteX9" fmla="*/ 34344 w 101395"/>
                <a:gd name="connsiteY9" fmla="*/ 119147 h 119830"/>
                <a:gd name="connsiteX10" fmla="*/ 6690 w 101395"/>
                <a:gd name="connsiteY10" fmla="*/ 119147 h 119830"/>
                <a:gd name="connsiteX11" fmla="*/ 6690 w 101395"/>
                <a:gd name="connsiteY11" fmla="*/ 6690 h 119830"/>
                <a:gd name="connsiteX12" fmla="*/ 58310 w 101395"/>
                <a:gd name="connsiteY12" fmla="*/ 6690 h 119830"/>
                <a:gd name="connsiteX13" fmla="*/ 100711 w 101395"/>
                <a:gd name="connsiteY13" fmla="*/ 43561 h 119830"/>
                <a:gd name="connsiteX14" fmla="*/ 79510 w 101395"/>
                <a:gd name="connsiteY14" fmla="*/ 76745 h 119830"/>
                <a:gd name="connsiteX15" fmla="*/ 101633 w 101395"/>
                <a:gd name="connsiteY15" fmla="*/ 120069 h 119830"/>
                <a:gd name="connsiteX16" fmla="*/ 69371 w 101395"/>
                <a:gd name="connsiteY16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395" h="119830">
                  <a:moveTo>
                    <a:pt x="56466" y="30656"/>
                  </a:moveTo>
                  <a:lnTo>
                    <a:pt x="34344" y="30656"/>
                  </a:lnTo>
                  <a:lnTo>
                    <a:pt x="34344" y="56466"/>
                  </a:lnTo>
                  <a:lnTo>
                    <a:pt x="56466" y="56466"/>
                  </a:lnTo>
                  <a:cubicBezTo>
                    <a:pt x="66606" y="56466"/>
                    <a:pt x="71214" y="51857"/>
                    <a:pt x="71214" y="42640"/>
                  </a:cubicBezTo>
                  <a:cubicBezTo>
                    <a:pt x="71214" y="35265"/>
                    <a:pt x="66606" y="30656"/>
                    <a:pt x="56466" y="30656"/>
                  </a:cubicBezTo>
                  <a:moveTo>
                    <a:pt x="69371" y="119147"/>
                  </a:moveTo>
                  <a:lnTo>
                    <a:pt x="50014" y="80432"/>
                  </a:lnTo>
                  <a:lnTo>
                    <a:pt x="34344" y="80432"/>
                  </a:lnTo>
                  <a:lnTo>
                    <a:pt x="34344" y="119147"/>
                  </a:lnTo>
                  <a:lnTo>
                    <a:pt x="6690" y="119147"/>
                  </a:lnTo>
                  <a:lnTo>
                    <a:pt x="6690" y="6690"/>
                  </a:lnTo>
                  <a:lnTo>
                    <a:pt x="58310" y="6690"/>
                  </a:lnTo>
                  <a:cubicBezTo>
                    <a:pt x="83198" y="6690"/>
                    <a:pt x="100711" y="17752"/>
                    <a:pt x="100711" y="43561"/>
                  </a:cubicBezTo>
                  <a:cubicBezTo>
                    <a:pt x="100711" y="60153"/>
                    <a:pt x="93337" y="71215"/>
                    <a:pt x="79510" y="76745"/>
                  </a:cubicBezTo>
                  <a:lnTo>
                    <a:pt x="101633" y="120069"/>
                  </a:lnTo>
                  <a:lnTo>
                    <a:pt x="69371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ihandform: Form 25">
              <a:extLst>
                <a:ext uri="{FF2B5EF4-FFF2-40B4-BE49-F238E27FC236}">
                  <a16:creationId xmlns="" xmlns:a16="http://schemas.microsoft.com/office/drawing/2014/main" id="{8CCC5563-F5BC-4D14-9B76-08B2A530A13E}"/>
                </a:ext>
              </a:extLst>
            </p:cNvPr>
            <p:cNvSpPr/>
            <p:nvPr/>
          </p:nvSpPr>
          <p:spPr bwMode="gray">
            <a:xfrm>
              <a:off x="1127092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1494 w 92177"/>
                <a:gd name="connsiteY1" fmla="*/ 119147 h 119830"/>
                <a:gd name="connsiteX2" fmla="*/ 91494 w 92177"/>
                <a:gd name="connsiteY2" fmla="*/ 94259 h 119830"/>
                <a:gd name="connsiteX3" fmla="*/ 34344 w 92177"/>
                <a:gd name="connsiteY3" fmla="*/ 94259 h 119830"/>
                <a:gd name="connsiteX4" fmla="*/ 34344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4344 w 92177"/>
                <a:gd name="connsiteY7" fmla="*/ 48170 h 119830"/>
                <a:gd name="connsiteX8" fmla="*/ 34344 w 92177"/>
                <a:gd name="connsiteY8" fmla="*/ 31578 h 119830"/>
                <a:gd name="connsiteX9" fmla="*/ 87806 w 92177"/>
                <a:gd name="connsiteY9" fmla="*/ 31578 h 119830"/>
                <a:gd name="connsiteX10" fmla="*/ 87806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1494" y="119147"/>
                  </a:lnTo>
                  <a:lnTo>
                    <a:pt x="91494" y="94259"/>
                  </a:lnTo>
                  <a:lnTo>
                    <a:pt x="34344" y="94259"/>
                  </a:lnTo>
                  <a:lnTo>
                    <a:pt x="34344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4344" y="48170"/>
                  </a:lnTo>
                  <a:lnTo>
                    <a:pt x="34344" y="31578"/>
                  </a:lnTo>
                  <a:lnTo>
                    <a:pt x="87806" y="31578"/>
                  </a:lnTo>
                  <a:lnTo>
                    <a:pt x="87806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ihandform: Form 26">
              <a:extLst>
                <a:ext uri="{FF2B5EF4-FFF2-40B4-BE49-F238E27FC236}">
                  <a16:creationId xmlns="" xmlns:a16="http://schemas.microsoft.com/office/drawing/2014/main" id="{004CD588-1D64-404D-B1C9-13D6D0A33FC4}"/>
                </a:ext>
              </a:extLst>
            </p:cNvPr>
            <p:cNvSpPr/>
            <p:nvPr/>
          </p:nvSpPr>
          <p:spPr bwMode="gray">
            <a:xfrm>
              <a:off x="1217426" y="542445"/>
              <a:ext cx="101395" cy="129049"/>
            </a:xfrm>
            <a:custGeom>
              <a:avLst/>
              <a:gdLst>
                <a:gd name="connsiteX0" fmla="*/ 53701 w 101395"/>
                <a:gd name="connsiteY0" fmla="*/ 123756 h 129048"/>
                <a:gd name="connsiteX1" fmla="*/ 99789 w 101395"/>
                <a:gd name="connsiteY1" fmla="*/ 87807 h 129048"/>
                <a:gd name="connsiteX2" fmla="*/ 60153 w 101395"/>
                <a:gd name="connsiteY2" fmla="*/ 51857 h 129048"/>
                <a:gd name="connsiteX3" fmla="*/ 39874 w 101395"/>
                <a:gd name="connsiteY3" fmla="*/ 40796 h 129048"/>
                <a:gd name="connsiteX4" fmla="*/ 52779 w 101395"/>
                <a:gd name="connsiteY4" fmla="*/ 32500 h 129048"/>
                <a:gd name="connsiteX5" fmla="*/ 82276 w 101395"/>
                <a:gd name="connsiteY5" fmla="*/ 42640 h 129048"/>
                <a:gd name="connsiteX6" fmla="*/ 97946 w 101395"/>
                <a:gd name="connsiteY6" fmla="*/ 21439 h 129048"/>
                <a:gd name="connsiteX7" fmla="*/ 54623 w 101395"/>
                <a:gd name="connsiteY7" fmla="*/ 6690 h 129048"/>
                <a:gd name="connsiteX8" fmla="*/ 11299 w 101395"/>
                <a:gd name="connsiteY8" fmla="*/ 41718 h 129048"/>
                <a:gd name="connsiteX9" fmla="*/ 50014 w 101395"/>
                <a:gd name="connsiteY9" fmla="*/ 76745 h 129048"/>
                <a:gd name="connsiteX10" fmla="*/ 71214 w 101395"/>
                <a:gd name="connsiteY10" fmla="*/ 88728 h 129048"/>
                <a:gd name="connsiteX11" fmla="*/ 54623 w 101395"/>
                <a:gd name="connsiteY11" fmla="*/ 97946 h 129048"/>
                <a:gd name="connsiteX12" fmla="*/ 22360 w 101395"/>
                <a:gd name="connsiteY12" fmla="*/ 86885 h 129048"/>
                <a:gd name="connsiteX13" fmla="*/ 6690 w 101395"/>
                <a:gd name="connsiteY13" fmla="*/ 108086 h 129048"/>
                <a:gd name="connsiteX14" fmla="*/ 53701 w 101395"/>
                <a:gd name="connsiteY14" fmla="*/ 123756 h 1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5" h="129048">
                  <a:moveTo>
                    <a:pt x="53701" y="123756"/>
                  </a:moveTo>
                  <a:cubicBezTo>
                    <a:pt x="82276" y="123756"/>
                    <a:pt x="99789" y="111773"/>
                    <a:pt x="99789" y="87807"/>
                  </a:cubicBezTo>
                  <a:cubicBezTo>
                    <a:pt x="99789" y="65684"/>
                    <a:pt x="85041" y="57388"/>
                    <a:pt x="60153" y="51857"/>
                  </a:cubicBezTo>
                  <a:cubicBezTo>
                    <a:pt x="44483" y="48170"/>
                    <a:pt x="39874" y="46327"/>
                    <a:pt x="39874" y="40796"/>
                  </a:cubicBezTo>
                  <a:cubicBezTo>
                    <a:pt x="39874" y="36187"/>
                    <a:pt x="42640" y="32500"/>
                    <a:pt x="52779" y="32500"/>
                  </a:cubicBezTo>
                  <a:cubicBezTo>
                    <a:pt x="63840" y="32500"/>
                    <a:pt x="73058" y="36187"/>
                    <a:pt x="82276" y="42640"/>
                  </a:cubicBezTo>
                  <a:lnTo>
                    <a:pt x="97946" y="21439"/>
                  </a:lnTo>
                  <a:cubicBezTo>
                    <a:pt x="86885" y="12221"/>
                    <a:pt x="73058" y="6690"/>
                    <a:pt x="54623" y="6690"/>
                  </a:cubicBezTo>
                  <a:cubicBezTo>
                    <a:pt x="28813" y="6690"/>
                    <a:pt x="11299" y="20517"/>
                    <a:pt x="11299" y="41718"/>
                  </a:cubicBezTo>
                  <a:cubicBezTo>
                    <a:pt x="11299" y="63840"/>
                    <a:pt x="25126" y="71215"/>
                    <a:pt x="50014" y="76745"/>
                  </a:cubicBezTo>
                  <a:cubicBezTo>
                    <a:pt x="67527" y="80432"/>
                    <a:pt x="71214" y="83198"/>
                    <a:pt x="71214" y="88728"/>
                  </a:cubicBezTo>
                  <a:cubicBezTo>
                    <a:pt x="71214" y="95181"/>
                    <a:pt x="66606" y="97946"/>
                    <a:pt x="54623" y="97946"/>
                  </a:cubicBezTo>
                  <a:cubicBezTo>
                    <a:pt x="43561" y="97946"/>
                    <a:pt x="30656" y="93337"/>
                    <a:pt x="22360" y="86885"/>
                  </a:cubicBezTo>
                  <a:lnTo>
                    <a:pt x="6690" y="108086"/>
                  </a:lnTo>
                  <a:cubicBezTo>
                    <a:pt x="17752" y="117303"/>
                    <a:pt x="35265" y="123756"/>
                    <a:pt x="53701" y="123756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ihandform: Form 27">
              <a:extLst>
                <a:ext uri="{FF2B5EF4-FFF2-40B4-BE49-F238E27FC236}">
                  <a16:creationId xmlns="" xmlns:a16="http://schemas.microsoft.com/office/drawing/2014/main" id="{EE9B317C-1715-4D0A-A147-39C0BF04A9C1}"/>
                </a:ext>
              </a:extLst>
            </p:cNvPr>
            <p:cNvSpPr/>
            <p:nvPr/>
          </p:nvSpPr>
          <p:spPr bwMode="gray">
            <a:xfrm>
              <a:off x="1325273" y="545210"/>
              <a:ext cx="92177" cy="119831"/>
            </a:xfrm>
            <a:custGeom>
              <a:avLst/>
              <a:gdLst>
                <a:gd name="connsiteX0" fmla="*/ 6690 w 92177"/>
                <a:gd name="connsiteY0" fmla="*/ 119147 h 119830"/>
                <a:gd name="connsiteX1" fmla="*/ 92415 w 92177"/>
                <a:gd name="connsiteY1" fmla="*/ 119147 h 119830"/>
                <a:gd name="connsiteX2" fmla="*/ 92415 w 92177"/>
                <a:gd name="connsiteY2" fmla="*/ 94259 h 119830"/>
                <a:gd name="connsiteX3" fmla="*/ 35265 w 92177"/>
                <a:gd name="connsiteY3" fmla="*/ 94259 h 119830"/>
                <a:gd name="connsiteX4" fmla="*/ 35265 w 92177"/>
                <a:gd name="connsiteY4" fmla="*/ 72136 h 119830"/>
                <a:gd name="connsiteX5" fmla="*/ 70293 w 92177"/>
                <a:gd name="connsiteY5" fmla="*/ 72136 h 119830"/>
                <a:gd name="connsiteX6" fmla="*/ 70293 w 92177"/>
                <a:gd name="connsiteY6" fmla="*/ 48170 h 119830"/>
                <a:gd name="connsiteX7" fmla="*/ 35265 w 92177"/>
                <a:gd name="connsiteY7" fmla="*/ 48170 h 119830"/>
                <a:gd name="connsiteX8" fmla="*/ 35265 w 92177"/>
                <a:gd name="connsiteY8" fmla="*/ 31578 h 119830"/>
                <a:gd name="connsiteX9" fmla="*/ 88728 w 92177"/>
                <a:gd name="connsiteY9" fmla="*/ 31578 h 119830"/>
                <a:gd name="connsiteX10" fmla="*/ 88728 w 92177"/>
                <a:gd name="connsiteY10" fmla="*/ 6690 h 119830"/>
                <a:gd name="connsiteX11" fmla="*/ 6690 w 92177"/>
                <a:gd name="connsiteY11" fmla="*/ 6690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177" h="119830">
                  <a:moveTo>
                    <a:pt x="6690" y="119147"/>
                  </a:moveTo>
                  <a:lnTo>
                    <a:pt x="92415" y="119147"/>
                  </a:lnTo>
                  <a:lnTo>
                    <a:pt x="92415" y="94259"/>
                  </a:lnTo>
                  <a:lnTo>
                    <a:pt x="35265" y="94259"/>
                  </a:lnTo>
                  <a:lnTo>
                    <a:pt x="35265" y="72136"/>
                  </a:lnTo>
                  <a:lnTo>
                    <a:pt x="70293" y="72136"/>
                  </a:lnTo>
                  <a:lnTo>
                    <a:pt x="70293" y="48170"/>
                  </a:lnTo>
                  <a:lnTo>
                    <a:pt x="35265" y="48170"/>
                  </a:lnTo>
                  <a:lnTo>
                    <a:pt x="35265" y="31578"/>
                  </a:lnTo>
                  <a:lnTo>
                    <a:pt x="88728" y="31578"/>
                  </a:lnTo>
                  <a:lnTo>
                    <a:pt x="88728" y="6690"/>
                  </a:lnTo>
                  <a:lnTo>
                    <a:pt x="6690" y="6690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ihandform: Form 28">
              <a:extLst>
                <a:ext uri="{FF2B5EF4-FFF2-40B4-BE49-F238E27FC236}">
                  <a16:creationId xmlns="" xmlns:a16="http://schemas.microsoft.com/office/drawing/2014/main" id="{8BC503CE-7E31-4505-A255-2BABC0DE05F9}"/>
                </a:ext>
              </a:extLst>
            </p:cNvPr>
            <p:cNvSpPr/>
            <p:nvPr/>
          </p:nvSpPr>
          <p:spPr bwMode="gray">
            <a:xfrm>
              <a:off x="1424825" y="545210"/>
              <a:ext cx="101395" cy="119831"/>
            </a:xfrm>
            <a:custGeom>
              <a:avLst/>
              <a:gdLst>
                <a:gd name="connsiteX0" fmla="*/ 79510 w 101395"/>
                <a:gd name="connsiteY0" fmla="*/ 119147 h 119830"/>
                <a:gd name="connsiteX1" fmla="*/ 103477 w 101395"/>
                <a:gd name="connsiteY1" fmla="*/ 119147 h 119830"/>
                <a:gd name="connsiteX2" fmla="*/ 103477 w 101395"/>
                <a:gd name="connsiteY2" fmla="*/ 6690 h 119830"/>
                <a:gd name="connsiteX3" fmla="*/ 75823 w 101395"/>
                <a:gd name="connsiteY3" fmla="*/ 6690 h 119830"/>
                <a:gd name="connsiteX4" fmla="*/ 75823 w 101395"/>
                <a:gd name="connsiteY4" fmla="*/ 67527 h 119830"/>
                <a:gd name="connsiteX5" fmla="*/ 31578 w 101395"/>
                <a:gd name="connsiteY5" fmla="*/ 6690 h 119830"/>
                <a:gd name="connsiteX6" fmla="*/ 6690 w 101395"/>
                <a:gd name="connsiteY6" fmla="*/ 6690 h 119830"/>
                <a:gd name="connsiteX7" fmla="*/ 6690 w 101395"/>
                <a:gd name="connsiteY7" fmla="*/ 119147 h 119830"/>
                <a:gd name="connsiteX8" fmla="*/ 33422 w 101395"/>
                <a:gd name="connsiteY8" fmla="*/ 119147 h 119830"/>
                <a:gd name="connsiteX9" fmla="*/ 33422 w 101395"/>
                <a:gd name="connsiteY9" fmla="*/ 54623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95" h="119830">
                  <a:moveTo>
                    <a:pt x="79510" y="119147"/>
                  </a:moveTo>
                  <a:lnTo>
                    <a:pt x="103477" y="119147"/>
                  </a:lnTo>
                  <a:lnTo>
                    <a:pt x="103477" y="6690"/>
                  </a:lnTo>
                  <a:lnTo>
                    <a:pt x="75823" y="6690"/>
                  </a:lnTo>
                  <a:lnTo>
                    <a:pt x="75823" y="67527"/>
                  </a:lnTo>
                  <a:lnTo>
                    <a:pt x="31578" y="6690"/>
                  </a:lnTo>
                  <a:lnTo>
                    <a:pt x="6690" y="6690"/>
                  </a:lnTo>
                  <a:lnTo>
                    <a:pt x="6690" y="119147"/>
                  </a:lnTo>
                  <a:lnTo>
                    <a:pt x="33422" y="119147"/>
                  </a:lnTo>
                  <a:lnTo>
                    <a:pt x="33422" y="54623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ihandform: Form 29">
              <a:extLst>
                <a:ext uri="{FF2B5EF4-FFF2-40B4-BE49-F238E27FC236}">
                  <a16:creationId xmlns="" xmlns:a16="http://schemas.microsoft.com/office/drawing/2014/main" id="{08FE5713-767D-4D7D-A3B6-78608CA87BBD}"/>
                </a:ext>
              </a:extLst>
            </p:cNvPr>
            <p:cNvSpPr/>
            <p:nvPr/>
          </p:nvSpPr>
          <p:spPr bwMode="gray">
            <a:xfrm>
              <a:off x="1541890" y="545210"/>
              <a:ext cx="36871" cy="119831"/>
            </a:xfrm>
            <a:custGeom>
              <a:avLst/>
              <a:gdLst>
                <a:gd name="connsiteX0" fmla="*/ 6690 w 36870"/>
                <a:gd name="connsiteY0" fmla="*/ 6690 h 119830"/>
                <a:gd name="connsiteX1" fmla="*/ 35265 w 36870"/>
                <a:gd name="connsiteY1" fmla="*/ 6690 h 119830"/>
                <a:gd name="connsiteX2" fmla="*/ 35265 w 36870"/>
                <a:gd name="connsiteY2" fmla="*/ 120069 h 119830"/>
                <a:gd name="connsiteX3" fmla="*/ 6690 w 36870"/>
                <a:gd name="connsiteY3" fmla="*/ 120069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" h="119830">
                  <a:moveTo>
                    <a:pt x="6690" y="6690"/>
                  </a:moveTo>
                  <a:lnTo>
                    <a:pt x="35265" y="6690"/>
                  </a:lnTo>
                  <a:lnTo>
                    <a:pt x="35265" y="120069"/>
                  </a:lnTo>
                  <a:lnTo>
                    <a:pt x="6690" y="120069"/>
                  </a:lnTo>
                  <a:close/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ihandform: Form 30">
              <a:extLst>
                <a:ext uri="{FF2B5EF4-FFF2-40B4-BE49-F238E27FC236}">
                  <a16:creationId xmlns="" xmlns:a16="http://schemas.microsoft.com/office/drawing/2014/main" id="{12A4F7FB-722F-4D9F-9C08-612C8900A21D}"/>
                </a:ext>
              </a:extLst>
            </p:cNvPr>
            <p:cNvSpPr/>
            <p:nvPr/>
          </p:nvSpPr>
          <p:spPr bwMode="gray">
            <a:xfrm>
              <a:off x="1590713" y="544289"/>
              <a:ext cx="101395" cy="119831"/>
            </a:xfrm>
            <a:custGeom>
              <a:avLst/>
              <a:gdLst>
                <a:gd name="connsiteX0" fmla="*/ 53732 w 101395"/>
                <a:gd name="connsiteY0" fmla="*/ 121912 h 119830"/>
                <a:gd name="connsiteX1" fmla="*/ 102586 w 101395"/>
                <a:gd name="connsiteY1" fmla="*/ 71215 h 119830"/>
                <a:gd name="connsiteX2" fmla="*/ 102586 w 101395"/>
                <a:gd name="connsiteY2" fmla="*/ 6690 h 119830"/>
                <a:gd name="connsiteX3" fmla="*/ 74011 w 101395"/>
                <a:gd name="connsiteY3" fmla="*/ 6690 h 119830"/>
                <a:gd name="connsiteX4" fmla="*/ 74011 w 101395"/>
                <a:gd name="connsiteY4" fmla="*/ 71215 h 119830"/>
                <a:gd name="connsiteX5" fmla="*/ 54654 w 101395"/>
                <a:gd name="connsiteY5" fmla="*/ 96102 h 119830"/>
                <a:gd name="connsiteX6" fmla="*/ 35297 w 101395"/>
                <a:gd name="connsiteY6" fmla="*/ 71215 h 119830"/>
                <a:gd name="connsiteX7" fmla="*/ 35297 w 101395"/>
                <a:gd name="connsiteY7" fmla="*/ 6690 h 119830"/>
                <a:gd name="connsiteX8" fmla="*/ 6722 w 101395"/>
                <a:gd name="connsiteY8" fmla="*/ 6690 h 119830"/>
                <a:gd name="connsiteX9" fmla="*/ 6722 w 101395"/>
                <a:gd name="connsiteY9" fmla="*/ 71215 h 119830"/>
                <a:gd name="connsiteX10" fmla="*/ 53732 w 101395"/>
                <a:gd name="connsiteY10" fmla="*/ 121912 h 1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5" h="119830">
                  <a:moveTo>
                    <a:pt x="53732" y="121912"/>
                  </a:moveTo>
                  <a:cubicBezTo>
                    <a:pt x="82307" y="121912"/>
                    <a:pt x="102586" y="106242"/>
                    <a:pt x="102586" y="71215"/>
                  </a:cubicBezTo>
                  <a:lnTo>
                    <a:pt x="102586" y="6690"/>
                  </a:lnTo>
                  <a:lnTo>
                    <a:pt x="74011" y="6690"/>
                  </a:lnTo>
                  <a:lnTo>
                    <a:pt x="74011" y="71215"/>
                  </a:lnTo>
                  <a:cubicBezTo>
                    <a:pt x="74011" y="86885"/>
                    <a:pt x="67559" y="96102"/>
                    <a:pt x="54654" y="96102"/>
                  </a:cubicBezTo>
                  <a:cubicBezTo>
                    <a:pt x="41749" y="96102"/>
                    <a:pt x="35297" y="86885"/>
                    <a:pt x="35297" y="71215"/>
                  </a:cubicBezTo>
                  <a:lnTo>
                    <a:pt x="35297" y="6690"/>
                  </a:lnTo>
                  <a:lnTo>
                    <a:pt x="6722" y="6690"/>
                  </a:lnTo>
                  <a:lnTo>
                    <a:pt x="6722" y="71215"/>
                  </a:lnTo>
                  <a:cubicBezTo>
                    <a:pt x="5800" y="106242"/>
                    <a:pt x="25157" y="121912"/>
                    <a:pt x="53732" y="121912"/>
                  </a:cubicBezTo>
                </a:path>
              </a:pathLst>
            </a:custGeom>
            <a:grpFill/>
            <a:ln w="9218" cap="flat">
              <a:noFill/>
              <a:prstDash val="solid"/>
              <a:miter/>
            </a:ln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91D4F35-E44D-42EE-902B-1C2F15F9C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1" y="4034635"/>
            <a:ext cx="3499038" cy="245918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B1EAF38-54FB-41C4-97C0-411D0D32A557}"/>
              </a:ext>
            </a:extLst>
          </p:cNvPr>
          <p:cNvSpPr txBox="1"/>
          <p:nvPr/>
        </p:nvSpPr>
        <p:spPr bwMode="gray">
          <a:xfrm>
            <a:off x="4051300" y="3835400"/>
            <a:ext cx="30392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Total </a:t>
            </a:r>
            <a:r>
              <a:rPr kumimoji="0" lang="pt-P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Coronavirus</a:t>
            </a:r>
            <a:r>
              <a:rPr kumimoji="0" lang="pt-P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Cases in Portugal 	***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К.Гуревич, О.Кодюшева </a:t>
            </a:r>
            <a:r>
              <a:rPr lang="en-US" noProof="0" smtClean="0"/>
              <a:t>COVID19 29 </a:t>
            </a:r>
            <a:r>
              <a:rPr lang="ru-RU" noProof="0" smtClean="0"/>
              <a:t>апр 2020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38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7E46A6C-5463-406B-B912-BF6D86E8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622" y="6607764"/>
            <a:ext cx="843378" cy="15287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16.04.20202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76813C-1CDE-4C9C-AFEB-0690E2AA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3146" y="6661568"/>
            <a:ext cx="3657600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К.Гуревич, О.Кодюшева </a:t>
            </a: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COVID19 29 </a:t>
            </a:r>
            <a:r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апр 2020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BFE149A0-D0EE-48BC-86D2-A583261D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46076"/>
            <a:ext cx="11017249" cy="435601"/>
          </a:xfrm>
        </p:spPr>
        <p:txBody>
          <a:bodyPr/>
          <a:lstStyle/>
          <a:p>
            <a:r>
              <a:rPr lang="en-US" dirty="0"/>
              <a:t>Covid-19 COUNTRY DATA ROMANIA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6E7D37-4516-40B1-AE12-EFD1308C405E}"/>
              </a:ext>
            </a:extLst>
          </p:cNvPr>
          <p:cNvSpPr txBox="1"/>
          <p:nvPr/>
        </p:nvSpPr>
        <p:spPr bwMode="gray">
          <a:xfrm>
            <a:off x="587374" y="1731146"/>
            <a:ext cx="3753807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Number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cases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increased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18.9%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compared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previous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( 5-10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April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51% of cases only in 5 counties Suceava,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Bucuresti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Hunedoara , Timisoara and Neamt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FMC dialysis centers in all these 5 counties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60.4%  of deaths in 5 counties Suceava,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Bucuresti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Hunedoara , Timisoara and Arad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1 in 8 cases is HCP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71% of deaths in persons with age &gt;60 years and 65% of deaths in males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82% of deaths with at least 1 comorbidity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39E819-BE48-4D36-A9BA-0A4F6CA6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35" y="1290860"/>
            <a:ext cx="5635404" cy="2307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FA3699-0583-400A-8F16-6E0700664515}"/>
              </a:ext>
            </a:extLst>
          </p:cNvPr>
          <p:cNvSpPr txBox="1"/>
          <p:nvPr/>
        </p:nvSpPr>
        <p:spPr bwMode="gray">
          <a:xfrm>
            <a:off x="5799036" y="3701990"/>
            <a:ext cx="23329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Total confirmed cases 6683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8BC6B8-C65B-48DC-B3D4-1897A6233A5A}"/>
              </a:ext>
            </a:extLst>
          </p:cNvPr>
          <p:cNvSpPr txBox="1"/>
          <p:nvPr/>
        </p:nvSpPr>
        <p:spPr bwMode="gray">
          <a:xfrm>
            <a:off x="8513685" y="3693112"/>
            <a:ext cx="21997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Total deaths  318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7154A38-42BD-46EB-9A1E-E6A93A4A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692" y="4054178"/>
            <a:ext cx="4713307" cy="9125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EE9896-AC1D-4757-91E7-7594A1BDD11D}"/>
              </a:ext>
            </a:extLst>
          </p:cNvPr>
          <p:cNvSpPr txBox="1"/>
          <p:nvPr/>
        </p:nvSpPr>
        <p:spPr bwMode="gray">
          <a:xfrm>
            <a:off x="6661372" y="5122416"/>
            <a:ext cx="41605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from each 8 confirmed cases are HCP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3CC7606-B758-4FCE-97F0-413A7F392251}"/>
              </a:ext>
            </a:extLst>
          </p:cNvPr>
          <p:cNvSpPr txBox="1"/>
          <p:nvPr/>
        </p:nvSpPr>
        <p:spPr bwMode="gray">
          <a:xfrm>
            <a:off x="7359588" y="5956917"/>
            <a:ext cx="40748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National Institute of Public Health Romania, 12-16 April 2020,</a:t>
            </a:r>
          </a:p>
        </p:txBody>
      </p:sp>
      <p:pic>
        <p:nvPicPr>
          <p:cNvPr id="23" name="Content Placeholder 8">
            <a:extLst>
              <a:ext uri="{FF2B5EF4-FFF2-40B4-BE49-F238E27FC236}">
                <a16:creationId xmlns="" xmlns:a16="http://schemas.microsoft.com/office/drawing/2014/main" id="{C38DCB58-B0AA-4695-8658-972E96510EF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063191" y="2444670"/>
            <a:ext cx="1576161" cy="12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RESENIUS MEDICAL CARE" val="VAeGuPjl"/>
  <p:tag name="ARTICULATE_SLIDE_THUMBNAIL_REFRESH" val="1"/>
  <p:tag name="ARTICULATE_SLIDE_COUNT" val="2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apsHTUTCiRqs1fztHd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ltNBL5QCSm3jzxg97v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pWHQAjTPOwFeHgLNzg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F3kPnhQ3i1zFuPQtsR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F3kPnhQ3i1zFuPQtsR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SPPCP_SM6TCV.f8hwe1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D_QAnsSNujZ7iSfyyM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JS8YTrSG.Pp4_eWkD2s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imYtD9RemLqSn5fpNq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PB97bXTR6qo7cOaMY7r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B4WUE_Qx6MHLoKaNSF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m2wCVITbKnPpyzmOuK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kyE.sERAet80WZAtAj4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YavaI9TOWjIuN6niNii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CXRG6kTCWBUUAiF.oo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Eezs6oTCecuAAuMNArJ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z2SeoxTiKJ3TAKqWHaJ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F3kPnhQ3i1zFuPQtsR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oyNfTsq1cmLTQG4qe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MNqhaIQyajwPVMA7h6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esenius Medical Care">
  <a:themeElements>
    <a:clrScheme name="Benutzerdefiniert 4">
      <a:dk1>
        <a:sysClr val="windowText" lastClr="000000"/>
      </a:dk1>
      <a:lt1>
        <a:sysClr val="window" lastClr="FFFFFF"/>
      </a:lt1>
      <a:dk2>
        <a:srgbClr val="0033A0"/>
      </a:dk2>
      <a:lt2>
        <a:srgbClr val="B2C3E5"/>
      </a:lt2>
      <a:accent1>
        <a:srgbClr val="0033A0"/>
      </a:accent1>
      <a:accent2>
        <a:srgbClr val="6688CB"/>
      </a:accent2>
      <a:accent3>
        <a:srgbClr val="B2C3E5"/>
      </a:accent3>
      <a:accent4>
        <a:srgbClr val="4A5F7D"/>
      </a:accent4>
      <a:accent5>
        <a:srgbClr val="B1B4B9"/>
      </a:accent5>
      <a:accent6>
        <a:srgbClr val="E0E1E3"/>
      </a:accent6>
      <a:hlink>
        <a:srgbClr val="0033A0"/>
      </a:hlink>
      <a:folHlink>
        <a:srgbClr val="4A5F7D"/>
      </a:folHlink>
    </a:clrScheme>
    <a:fontScheme name="Fresenius Medical Ca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Mid Blue">
      <a:srgbClr val="0033A0"/>
    </a:custClr>
    <a:custClr name="Light Blue I">
      <a:srgbClr val="6688CB"/>
    </a:custClr>
    <a:custClr name="Light Blue II">
      <a:srgbClr val="B2C3E5"/>
    </a:custClr>
    <a:custClr name="Blue Grey">
      <a:srgbClr val="4A5F7D"/>
    </a:custClr>
    <a:custClr name="Grey I">
      <a:srgbClr val="B1B4B9"/>
    </a:custClr>
    <a:custClr name="Grey II">
      <a:srgbClr val="E0E1E3"/>
    </a:custClr>
    <a:custClr name="Deep Ruby">
      <a:srgbClr val="743850"/>
    </a:custClr>
    <a:custClr name="Vivid Ruby">
      <a:srgbClr val="A14D6F"/>
    </a:custClr>
    <a:custClr name="Black">
      <a:srgbClr val="000000"/>
    </a:custClr>
    <a:custClr name="White">
      <a:srgbClr val="FFFFFF"/>
    </a:custClr>
  </a:custClrLst>
</a:theme>
</file>

<file path=ppt/theme/theme2.xml><?xml version="1.0" encoding="utf-8"?>
<a:theme xmlns:a="http://schemas.openxmlformats.org/drawingml/2006/main" name="Office">
  <a:themeElements>
    <a:clrScheme name="Fresenius Medical Care">
      <a:dk1>
        <a:sysClr val="windowText" lastClr="000000"/>
      </a:dk1>
      <a:lt1>
        <a:sysClr val="window" lastClr="FFFFFF"/>
      </a:lt1>
      <a:dk2>
        <a:srgbClr val="24388D"/>
      </a:dk2>
      <a:lt2>
        <a:srgbClr val="B2C3E5"/>
      </a:lt2>
      <a:accent1>
        <a:srgbClr val="24388D"/>
      </a:accent1>
      <a:accent2>
        <a:srgbClr val="667FA4"/>
      </a:accent2>
      <a:accent3>
        <a:srgbClr val="B2C3E5"/>
      </a:accent3>
      <a:accent4>
        <a:srgbClr val="636A73"/>
      </a:accent4>
      <a:accent5>
        <a:srgbClr val="B1B4B9"/>
      </a:accent5>
      <a:accent6>
        <a:srgbClr val="901F49"/>
      </a:accent6>
      <a:hlink>
        <a:srgbClr val="24388D"/>
      </a:hlink>
      <a:folHlink>
        <a:srgbClr val="667FA4"/>
      </a:folHlink>
    </a:clrScheme>
    <a:fontScheme name="Fresenius Medical Ca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resenius Medical Care">
      <a:dk1>
        <a:sysClr val="windowText" lastClr="000000"/>
      </a:dk1>
      <a:lt1>
        <a:sysClr val="window" lastClr="FFFFFF"/>
      </a:lt1>
      <a:dk2>
        <a:srgbClr val="24388D"/>
      </a:dk2>
      <a:lt2>
        <a:srgbClr val="B2C3E5"/>
      </a:lt2>
      <a:accent1>
        <a:srgbClr val="24388D"/>
      </a:accent1>
      <a:accent2>
        <a:srgbClr val="667FA4"/>
      </a:accent2>
      <a:accent3>
        <a:srgbClr val="B2C3E5"/>
      </a:accent3>
      <a:accent4>
        <a:srgbClr val="636A73"/>
      </a:accent4>
      <a:accent5>
        <a:srgbClr val="B1B4B9"/>
      </a:accent5>
      <a:accent6>
        <a:srgbClr val="901F49"/>
      </a:accent6>
      <a:hlink>
        <a:srgbClr val="24388D"/>
      </a:hlink>
      <a:folHlink>
        <a:srgbClr val="667FA4"/>
      </a:folHlink>
    </a:clrScheme>
    <a:fontScheme name="Fresenius Medical Ca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6138</Words>
  <Application>Microsoft Office PowerPoint</Application>
  <PresentationFormat>Произвольный</PresentationFormat>
  <Paragraphs>635</Paragraphs>
  <Slides>41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Fresenius Medical Care</vt:lpstr>
      <vt:lpstr>think-cell Slide</vt:lpstr>
      <vt:lpstr>think-cell Folie</vt:lpstr>
      <vt:lpstr>Организация гемодиализной помощи  в условиях пандемии COVID-19  </vt:lpstr>
      <vt:lpstr>Локальный кризисный центр</vt:lpstr>
      <vt:lpstr>Руководящие документы МЗ РФ по организации работы  условиях пандемии covid 19</vt:lpstr>
      <vt:lpstr>Руководящие документы роспотребнадзора по организации работы  условиях пандемии covid 19</vt:lpstr>
      <vt:lpstr>Руководящие документы МЗ РФ и роспотребнадзора по маршрутизации больных в условиях пандемии covid 19</vt:lpstr>
      <vt:lpstr>Руководящие документы FMC в европе по организации работы  условиях пандемии covid 19</vt:lpstr>
      <vt:lpstr>NC experience exchange call on response to Covid-19 pandemic</vt:lpstr>
      <vt:lpstr>country characterization - Portugal</vt:lpstr>
      <vt:lpstr>Covid-19 COUNTRY DATA ROMANIA </vt:lpstr>
      <vt:lpstr>Инфорация для больных</vt:lpstr>
      <vt:lpstr>Презентация PowerPoint</vt:lpstr>
      <vt:lpstr>Информация для лиц, сопровождающих больных</vt:lpstr>
      <vt:lpstr>Международные Рекомендации по covid-19</vt:lpstr>
      <vt:lpstr>Рекомендации по covid-19</vt:lpstr>
      <vt:lpstr>Рекомендации по covid-19</vt:lpstr>
      <vt:lpstr> </vt:lpstr>
      <vt:lpstr>Защита вспомогательного персонала</vt:lpstr>
      <vt:lpstr>Лечение пациентов на диализе </vt:lpstr>
      <vt:lpstr>Резюме рекомендаций</vt:lpstr>
      <vt:lpstr>Резюме рекомендаций</vt:lpstr>
      <vt:lpstr>Резюме рекомендаций</vt:lpstr>
      <vt:lpstr>Резюме рекомендаций</vt:lpstr>
      <vt:lpstr>Руководящие документы FMC по россии по организации работы  условиях пандемии covid 19</vt:lpstr>
      <vt:lpstr>Руководящие документы FMC по россии по организации работы  условиях пандемии covid 19</vt:lpstr>
      <vt:lpstr>Оперативная готовность к выявлению случаев новой короновирусной инфекции (COVID-19) и организации первичных противоэпидемических мероприятий в ДЦ FMC </vt:lpstr>
      <vt:lpstr>Временные методические рекомендации «Профилактика, диагностика и лечение новой коронавирусной инфекции COVID-19»</vt:lpstr>
      <vt:lpstr>   Стандартное определение случая заболевания COVID-19: Подозрительный на COVID-19 случай   </vt:lpstr>
      <vt:lpstr>Стандартное определение случая заболевания COVID-19: Вероятный случай COVID-19</vt:lpstr>
      <vt:lpstr>Стандартное определение случая заболевания COVID-19: Подтвержденный случай COVID-19 </vt:lpstr>
      <vt:lpstr>Маршрутизация больных в диализных центрах FMC  в россии</vt:lpstr>
      <vt:lpstr> РУКОВОДСТВО О СОБЛЮДЕНИИ МЕР ПРЕДОСТОРОЖНОСТИ ПРИ РАБОТЕ С ИНФИЦИРОВАННЫМИ COVID-19 В КЛИНИКЕ НЕФРОКЕА  </vt:lpstr>
      <vt:lpstr>МЕРЫ ПРЕДОСТОРОЖНОСТИ, КОТОРЫЕ НЕОБХОДИМО ИСПОЛЬЗОВАТЬ ВО ВСЕХ ЦЕНТРАХ FMC EMEA </vt:lpstr>
      <vt:lpstr>МЕРЫ ПРЕДОСТОРОЖНОСТИ, КОТОРЫЕ НЕОБХОДИМО ИСПОЛЬЗОВАТЬ ВО ВСЕХ ЦЕНТРАХ FMC EMEA  </vt:lpstr>
      <vt:lpstr>МЕРЫ ПРЕДОСТОРОЖНОСТИ, КОТОРЫЕ НЕОБХОДИМО ИСПОЛЬЗОВАТЬ ВО ВСЕХ ЦЕНТРАХ FMC EMEA  </vt:lpstr>
      <vt:lpstr>ДРУГИЕ МЕРЫ ПРЕДОСТОРОЖНОСТИ</vt:lpstr>
      <vt:lpstr>Заключительная дезинфекция</vt:lpstr>
      <vt:lpstr>Средства для дезинфекции</vt:lpstr>
      <vt:lpstr>Инструкция по организации диализа пациенту в условиях ДЦ </vt:lpstr>
      <vt:lpstr>Инструкция по организации диализа пациенту в условиях ДЦ </vt:lpstr>
      <vt:lpstr>Средства индивидуальной защиты, используемые медперсоналом при работе с пациентами в карантинном зале</vt:lpstr>
      <vt:lpstr>Состояние дел с covid 19 в клиниках FMC россии (81) на 24.04.20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 1</dc:creator>
  <cp:lastModifiedBy>Gurevich Konstantin</cp:lastModifiedBy>
  <cp:revision>625</cp:revision>
  <dcterms:created xsi:type="dcterms:W3CDTF">2018-12-03T10:40:22Z</dcterms:created>
  <dcterms:modified xsi:type="dcterms:W3CDTF">2020-04-29T08:51:00Z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A479EBEB-0574-4CC1-964B-859649BE42D3</vt:lpwstr>
  </property>
  <property fmtid="{D5CDD505-2E9C-101B-9397-08002B2CF9AE}" pid="3" name="ArticulatePath">
    <vt:lpwstr>181205_Master-Template_Thurm_Schroer_Drafts</vt:lpwstr>
  </property>
</Properties>
</file>